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fntdata" ContentType="application/x-fontdata"/>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6-->
<p:presentation xmlns:r="http://schemas.openxmlformats.org/officeDocument/2006/relationships" xmlns:a="http://schemas.openxmlformats.org/drawingml/2006/main" xmlns:p="http://schemas.openxmlformats.org/presentationml/2006/main" embedTrueTypeFonts="1" saveSubsetFonts="1">
  <p:sldMasterIdLst>
    <p:sldMasterId id="2147483648" r:id="rId1"/>
    <p:sldMasterId id="2147483661" r:id="rId2"/>
    <p:sldMasterId id="2147483663" r:id="rId3"/>
  </p:sldMasterIdLst>
  <p:sldIdLst>
    <p:sldId id="259" r:id="rId4"/>
    <p:sldId id="262" r:id="rId5"/>
  </p:sldIdLst>
  <p:sldSz cx="9144000" cy="6858000" type="screen4x3"/>
  <p:notesSz cx="6858000" cy="9144000"/>
  <p:embeddedFontLst>
    <p:embeddedFont>
      <p:font typeface="PQGJEI+Microsoft YaHei Bold"/>
      <p:regular r:id="rId7"/>
    </p:embeddedFont>
    <p:embeddedFont>
      <p:font typeface="MFVETI+Microsoft YaHei Bold"/>
      <p:regular r:id="rId8"/>
    </p:embeddedFont>
  </p:embeddedFontLst>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slideMaster" Target="slideMasters/slideMaster2.xml" /><Relationship Id="rId3" Type="http://schemas.openxmlformats.org/officeDocument/2006/relationships/slideMaster" Target="slideMasters/slideMaster3.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font" Target="fonts/font1.fntdata" /><Relationship Id="rId8" Type="http://schemas.openxmlformats.org/officeDocument/2006/relationships/font" Target="fonts/font2.fntdata" /><Relationship Id="rId9" Type="http://schemas.openxmlformats.org/officeDocument/2006/relationships/presProps" Target="presProp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42461579-0BBB-4205-B1B7-49D481C336AE}"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DF7535E5-9572-40F0-8380-CBDE2F192490}"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22FA4EDB-BAAE-4856-8358-926ECAD22CDA}"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p:spTree>
      <p:nvGrpSpPr>
        <p:cNvPr id="1" name=""/>
        <p:cNvGrpSpPr/>
        <p:nvPr/>
      </p:nvGrpSpPr>
      <p:grpSpPr>
        <a:xfrm>
          <a:off x="0" y="0"/>
          <a:ext cx="0" cy="0"/>
        </a:xfrm>
      </p:grpSpPr>
      <p:sp>
        <p:nvSpPr>
          <p:cNvPr id="2" name="Header 1"/>
          <p:cNvSpPr>
            <a:spLocks noGrp="1"/>
          </p:cNvSpPr>
          <p:nvPr>
            <p:ph type="title"/>
          </p:nvPr>
        </p:nvSpPr>
        <p:spPr>
          <a:xfrm>
            <a:off x="457008" y="274646"/>
            <a:ext cx="8226142" cy="176139"/>
          </a:xfrm>
        </p:spPr>
        <p:txBody>
          <a:bodyPr/>
          <a:lstStyle/>
          <a:p>
            <a:r>
              <a:rPr lang="en-US" smtClean="0"/>
              <a:t>Title</a:t>
            </a:r>
            <a:endParaRPr lang="en-US"/>
          </a:p>
        </p:txBody>
      </p:sp>
      <p:sp>
        <p:nvSpPr>
          <p:cNvPr id="3" name="Text 2"/>
          <p:cNvSpPr>
            <a:spLocks noGrp="1"/>
          </p:cNvSpPr>
          <p:nvPr>
            <p:ph type="body" idx="1"/>
          </p:nvPr>
        </p:nvSpPr>
        <p:spPr>
          <a:xfrm>
            <a:off x="457008" y="1579216"/>
            <a:ext cx="8226142" cy="880694"/>
          </a:xfrm>
        </p:spPr>
        <p:txBody>
          <a:bodyPr/>
          <a:lstStyle/>
          <a:p>
            <a:pPr lvl="0"/>
            <a:r>
              <a:rPr lang="en-US" smtClean="0"/>
              <a:t>Text</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3"/>
          <p:cNvSpPr>
            <a:spLocks noGrp="1"/>
          </p:cNvSpPr>
          <p:nvPr>
            <p:ph type="dt" sz="half" idx="10"/>
          </p:nvPr>
        </p:nvSpPr>
        <p:spPr>
          <a:xfrm>
            <a:off x="457008" y="6385524"/>
            <a:ext cx="2102235" cy="176139"/>
          </a:xfrm>
        </p:spPr>
        <p:txBody>
          <a:bodyPr/>
          <a:lstStyle/>
          <a:p>
            <a:fld id="{C16525B2-4347-4F72-BAF7-76B19438D329}" type="datetimeFigureOut">
              <a:rPr lang="en-US" smtClean="0"/>
              <a:t>27.02.2014</a:t>
            </a:fld>
            <a:endParaRPr lang="en-US"/>
          </a:p>
        </p:txBody>
      </p:sp>
      <p:sp>
        <p:nvSpPr>
          <p:cNvPr id="5" name="Footer 4"/>
          <p:cNvSpPr>
            <a:spLocks noGrp="1"/>
          </p:cNvSpPr>
          <p:nvPr>
            <p:ph type="ftr" sz="quarter" idx="11"/>
          </p:nvPr>
        </p:nvSpPr>
        <p:spPr>
          <a:xfrm>
            <a:off x="3107654" y="6385524"/>
            <a:ext cx="2924849" cy="176139"/>
          </a:xfrm>
        </p:spPr>
        <p:txBody>
          <a:bodyPr/>
          <a:lstStyle/>
          <a:p>
            <a:endParaRPr lang="en-US"/>
          </a:p>
        </p:txBody>
      </p:sp>
      <p:sp>
        <p:nvSpPr>
          <p:cNvPr id="6" name="Slide number 5"/>
          <p:cNvSpPr>
            <a:spLocks noGrp="1"/>
          </p:cNvSpPr>
          <p:nvPr>
            <p:ph type="sldNum" sz="quarter" idx="12"/>
          </p:nvPr>
        </p:nvSpPr>
        <p:spPr>
          <a:xfrm>
            <a:off x="6580914" y="6385524"/>
            <a:ext cx="2102235" cy="176139"/>
          </a:xfrm>
        </p:spPr>
        <p:txBody>
          <a:bodyPr/>
          <a:lstStyle/>
          <a:p>
            <a:fld id="{80F073CC-40D5-4B23-8DF0-9BD0A0C12F2C}" type="slidenum">
              <a:rPr lang="en-US" smtClean="0"/>
              <a:t>0</a:t>
            </a:fld>
            <a:endParaRPr 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p:spTree>
      <p:nvGrpSpPr>
        <p:cNvPr id="1" name=""/>
        <p:cNvGrpSpPr/>
        <p:nvPr/>
      </p:nvGrpSpPr>
      <p:grpSpPr>
        <a:xfrm>
          <a:off x="0" y="0"/>
          <a:ext cx="0" cy="0"/>
        </a:xfrm>
      </p:grpSpPr>
      <p:sp>
        <p:nvSpPr>
          <p:cNvPr id="2" name="Header 1"/>
          <p:cNvSpPr>
            <a:spLocks noGrp="1"/>
          </p:cNvSpPr>
          <p:nvPr>
            <p:ph type="title"/>
          </p:nvPr>
        </p:nvSpPr>
        <p:spPr>
          <a:xfrm>
            <a:off x="457008" y="274646"/>
            <a:ext cx="8226142" cy="176139"/>
          </a:xfrm>
        </p:spPr>
        <p:txBody>
          <a:bodyPr/>
          <a:lstStyle/>
          <a:p>
            <a:r>
              <a:rPr lang="en-US" smtClean="0"/>
              <a:t>Title</a:t>
            </a:r>
            <a:endParaRPr lang="en-US"/>
          </a:p>
        </p:txBody>
      </p:sp>
      <p:sp>
        <p:nvSpPr>
          <p:cNvPr id="3" name="Text 2"/>
          <p:cNvSpPr>
            <a:spLocks noGrp="1"/>
          </p:cNvSpPr>
          <p:nvPr>
            <p:ph type="body" idx="1"/>
          </p:nvPr>
        </p:nvSpPr>
        <p:spPr>
          <a:xfrm>
            <a:off x="457008" y="1579216"/>
            <a:ext cx="8226142" cy="880694"/>
          </a:xfrm>
        </p:spPr>
        <p:txBody>
          <a:bodyPr/>
          <a:lstStyle/>
          <a:p>
            <a:pPr lvl="0"/>
            <a:r>
              <a:rPr lang="en-US" smtClean="0"/>
              <a:t>Text</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3"/>
          <p:cNvSpPr>
            <a:spLocks noGrp="1"/>
          </p:cNvSpPr>
          <p:nvPr>
            <p:ph type="dt" sz="half" idx="10"/>
          </p:nvPr>
        </p:nvSpPr>
        <p:spPr>
          <a:xfrm>
            <a:off x="457008" y="6385524"/>
            <a:ext cx="2102235" cy="176139"/>
          </a:xfrm>
        </p:spPr>
        <p:txBody>
          <a:bodyPr/>
          <a:lstStyle/>
          <a:p>
            <a:fld id="{C16525B2-4347-4F72-BAF7-76B19438D329}" type="datetimeFigureOut">
              <a:rPr lang="en-US" smtClean="0"/>
              <a:t>27.02.2014</a:t>
            </a:fld>
            <a:endParaRPr lang="en-US"/>
          </a:p>
        </p:txBody>
      </p:sp>
      <p:sp>
        <p:nvSpPr>
          <p:cNvPr id="5" name="Footer 4"/>
          <p:cNvSpPr>
            <a:spLocks noGrp="1"/>
          </p:cNvSpPr>
          <p:nvPr>
            <p:ph type="ftr" sz="quarter" idx="11"/>
          </p:nvPr>
        </p:nvSpPr>
        <p:spPr>
          <a:xfrm>
            <a:off x="3107654" y="6385524"/>
            <a:ext cx="2924849" cy="176139"/>
          </a:xfrm>
        </p:spPr>
        <p:txBody>
          <a:bodyPr/>
          <a:lstStyle/>
          <a:p>
            <a:endParaRPr lang="en-US"/>
          </a:p>
        </p:txBody>
      </p:sp>
      <p:sp>
        <p:nvSpPr>
          <p:cNvPr id="6" name="Slide number 5"/>
          <p:cNvSpPr>
            <a:spLocks noGrp="1"/>
          </p:cNvSpPr>
          <p:nvPr>
            <p:ph type="sldNum" sz="quarter" idx="12"/>
          </p:nvPr>
        </p:nvSpPr>
        <p:spPr>
          <a:xfrm>
            <a:off x="6580914" y="6385524"/>
            <a:ext cx="2102235" cy="176139"/>
          </a:xfrm>
        </p:spPr>
        <p:txBody>
          <a:bodyPr/>
          <a:lstStyle/>
          <a:p>
            <a:fld id="{80F073CC-40D5-4B23-8DF0-9BD0A0C12F2C}" type="slidenum">
              <a:rPr lang="en-US" smtClean="0"/>
              <a:t>0</a:t>
            </a:fld>
            <a:endParaRPr 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2B780FE4-1961-4C50-A5EB-CC5AA2481765}"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p:cNvSpPr>
            <a:spLocks noGrp="1"/>
          </p:cNvSpPr>
          <p:nvPr>
            <p:ph type="dt" sz="half" idx="2"/>
          </p:nvPr>
        </p:nvSpPr>
        <p:spPr/>
        <p:txBody>
          <a:bodyPr/>
          <a:lstStyle/>
          <a:p>
            <a:fld id="{3DE4E883-8C2F-403F-9D16-68AB0795B884}"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3"/>
          </p:nvPr>
        </p:nvSpPr>
        <p:spPr/>
        <p:txBody>
          <a:bodyPr/>
          <a:lstStyle/>
          <a:p>
            <a:fld id="{37DACC19-8B57-471C-855F-AE799E438B98}"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5"/>
          </p:nvPr>
        </p:nvSpPr>
        <p:spPr/>
        <p:txBody>
          <a:bodyPr/>
          <a:lstStyle/>
          <a:p>
            <a:fld id="{4698096A-8298-448C-81F4-7ABCF5807CD3}" type="datetimeFigureOut">
              <a:rPr lang="en-US" smtClean="0"/>
              <a:t>11/7/2009</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161E94E3-0B11-4E98-9CB7-68039E593BE9}" type="datetimeFigureOut">
              <a:rPr lang="en-US" smtClean="0"/>
              <a:t>11/7/2009</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p:nvPr>
        </p:nvSpPr>
        <p:spPr/>
        <p:txBody>
          <a:bodyPr/>
          <a:lstStyle/>
          <a:p>
            <a:fld id="{77BD3B99-9206-4CDC-877F-0E813F5598B5}" type="datetimeFigureOut">
              <a:rPr lang="en-US" smtClean="0"/>
              <a:t>11/7/2009</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07449FE1-59C7-440E-8C1B-D848DB4EB2C1}"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515FA7B4-FC8B-45A4-B3F7-D6B22A1D9628}"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theme" Target="../theme/theme2.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13.xml" /><Relationship Id="rId2" Type="http://schemas.openxmlformats.org/officeDocument/2006/relationships/theme" Target="../theme/theme3.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Holder 2"/>
          <p:cNvSpPr>
            <a:spLocks noGrp="1"/>
          </p:cNvSpPr>
          <p:nvPr>
            <p:ph type="title"/>
          </p:nvPr>
        </p:nvSpPr>
        <p:spPr>
          <a:xfrm>
            <a:off x="457008" y="274646"/>
            <a:ext cx="8226142" cy="109858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457008" y="1579216"/>
            <a:ext cx="8226142" cy="4531662"/>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3107654" y="6385524"/>
            <a:ext cx="2924849" cy="343308"/>
          </a:xfrm>
          <a:prstGeom prst="rect">
            <a:avLst/>
          </a:prstGeom>
        </p:spPr>
        <p:txBody>
          <a:bodyPr wrap="square" lIns="0" tIns="0" rIns="0" bIns="0">
            <a:spAutoFit/>
          </a:bodyPr>
          <a:lstStyle>
            <a:defPPr>
              <a:defRPr lang="en-US"/>
            </a:defPPr>
            <a:lvl1pPr marL="0" algn="ct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p:txBody>
      </p:sp>
      <p:sp>
        <p:nvSpPr>
          <p:cNvPr id="5" name="Holder 5"/>
          <p:cNvSpPr>
            <a:spLocks noGrp="1"/>
          </p:cNvSpPr>
          <p:nvPr>
            <p:ph type="dt" sz="half" idx="6"/>
          </p:nvPr>
        </p:nvSpPr>
        <p:spPr>
          <a:xfrm>
            <a:off x="457008" y="6385524"/>
            <a:ext cx="2102235" cy="343308"/>
          </a:xfrm>
          <a:prstGeom prst="rect">
            <a:avLst/>
          </a:prstGeom>
        </p:spPr>
        <p:txBody>
          <a:bodyPr wrap="square" lIns="0" tIns="0" rIns="0" bIns="0">
            <a:spAutoFit/>
          </a:bodyPr>
          <a:lstStyle>
            <a:defPPr>
              <a:defRPr lang="en-US"/>
            </a:defPPr>
            <a:lvl1pPr marL="0" algn="l"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1D8BD707-D9CF-40AE-B4C6-C98DA3205C09}" type="datetimeFigureOut">
              <a:rPr lang="en-US"/>
              <a:t/>
            </a:fld>
            <a:endParaRPr lang="en-US"/>
          </a:p>
        </p:txBody>
      </p:sp>
      <p:sp>
        <p:nvSpPr>
          <p:cNvPr id="6" name="Holder 6"/>
          <p:cNvSpPr>
            <a:spLocks noGrp="1"/>
          </p:cNvSpPr>
          <p:nvPr>
            <p:ph type="sldNum" sz="quarter" idx="7"/>
          </p:nvPr>
        </p:nvSpPr>
        <p:spPr>
          <a:xfrm>
            <a:off x="6580914" y="6385524"/>
            <a:ext cx="2102235" cy="343308"/>
          </a:xfrm>
          <a:prstGeom prst="rect">
            <a:avLst/>
          </a:prstGeom>
        </p:spPr>
        <p:txBody>
          <a:bodyPr wrap="square" lIns="0" tIns="0" rIns="0" bIns="0">
            <a:spAutoFit/>
          </a:bodyPr>
          <a:lstStyle>
            <a:defPPr>
              <a:defRPr lang="en-US"/>
            </a:defPPr>
            <a:lvl1pPr marL="0" algn="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B6F15528-21DE-4FAA-801E-634DDDAF4B2B}" type="slidenum">
              <a:t>В‹#В›</a:t>
            </a:fld>
          </a:p>
        </p:txBody>
      </p:sp>
    </p:spTree>
  </p:cSld>
  <p:clrMap bg1="lt1" tx1="dk1" bg2="lt2" tx2="dk2" accent1="accent1" accent2="accent2" accent3="accent3" accent4="accent4" accent5="accent5" accent6="accent6" hlink="hlink" folHlink="folHlink"/>
  <p:sldLayoutIdLst>
    <p:sldLayoutId id="2147483660" r:id="rId1"/>
  </p:sldLayoutIdLst>
  <p:transition/>
  <p:timing/>
  <p:txStyles>
    <p:titleStyle>
      <a:lvl1pPr>
        <a:defRPr>
          <a:latin typeface="+mj-lt"/>
          <a:ea typeface="+mj-ea"/>
          <a:cs typeface="+mj-cs"/>
        </a:defRPr>
      </a:lvl1pPr>
    </p:titleStyle>
    <p:body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bodyStyle>
    <p:other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Holder 2"/>
          <p:cNvSpPr>
            <a:spLocks noGrp="1"/>
          </p:cNvSpPr>
          <p:nvPr>
            <p:ph type="title"/>
          </p:nvPr>
        </p:nvSpPr>
        <p:spPr>
          <a:xfrm>
            <a:off x="457008" y="274646"/>
            <a:ext cx="8226142" cy="109858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457008" y="1579216"/>
            <a:ext cx="8226142" cy="4531662"/>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3107654" y="6385524"/>
            <a:ext cx="2924849" cy="343308"/>
          </a:xfrm>
          <a:prstGeom prst="rect">
            <a:avLst/>
          </a:prstGeom>
        </p:spPr>
        <p:txBody>
          <a:bodyPr wrap="square" lIns="0" tIns="0" rIns="0" bIns="0">
            <a:spAutoFit/>
          </a:bodyPr>
          <a:lstStyle>
            <a:defPPr>
              <a:defRPr lang="en-US"/>
            </a:defPPr>
            <a:lvl1pPr marL="0" algn="ct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p:txBody>
      </p:sp>
      <p:sp>
        <p:nvSpPr>
          <p:cNvPr id="5" name="Holder 5"/>
          <p:cNvSpPr>
            <a:spLocks noGrp="1"/>
          </p:cNvSpPr>
          <p:nvPr>
            <p:ph type="dt" sz="half" idx="6"/>
          </p:nvPr>
        </p:nvSpPr>
        <p:spPr>
          <a:xfrm>
            <a:off x="457008" y="6385524"/>
            <a:ext cx="2102235" cy="343308"/>
          </a:xfrm>
          <a:prstGeom prst="rect">
            <a:avLst/>
          </a:prstGeom>
        </p:spPr>
        <p:txBody>
          <a:bodyPr wrap="square" lIns="0" tIns="0" rIns="0" bIns="0">
            <a:spAutoFit/>
          </a:bodyPr>
          <a:lstStyle>
            <a:defPPr>
              <a:defRPr lang="en-US"/>
            </a:defPPr>
            <a:lvl1pPr marL="0" algn="l"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1D8BD707-D9CF-40AE-B4C6-C98DA3205C09}" type="datetimeFigureOut">
              <a:rPr lang="en-US"/>
              <a:t/>
            </a:fld>
            <a:endParaRPr lang="en-US"/>
          </a:p>
        </p:txBody>
      </p:sp>
      <p:sp>
        <p:nvSpPr>
          <p:cNvPr id="6" name="Holder 6"/>
          <p:cNvSpPr>
            <a:spLocks noGrp="1"/>
          </p:cNvSpPr>
          <p:nvPr>
            <p:ph type="sldNum" sz="quarter" idx="7"/>
          </p:nvPr>
        </p:nvSpPr>
        <p:spPr>
          <a:xfrm>
            <a:off x="6580914" y="6385524"/>
            <a:ext cx="2102235" cy="343308"/>
          </a:xfrm>
          <a:prstGeom prst="rect">
            <a:avLst/>
          </a:prstGeom>
        </p:spPr>
        <p:txBody>
          <a:bodyPr wrap="square" lIns="0" tIns="0" rIns="0" bIns="0">
            <a:spAutoFit/>
          </a:bodyPr>
          <a:lstStyle>
            <a:defPPr>
              <a:defRPr lang="en-US"/>
            </a:defPPr>
            <a:lvl1pPr marL="0" algn="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B6F15528-21DE-4FAA-801E-634DDDAF4B2B}" type="slidenum">
              <a:t>В‹#В›</a:t>
            </a:fld>
          </a:p>
        </p:txBody>
      </p:sp>
    </p:spTree>
  </p:cSld>
  <p:clrMap bg1="lt1" tx1="dk1" bg2="lt2" tx2="dk2" accent1="accent1" accent2="accent2" accent3="accent3" accent4="accent4" accent5="accent5" accent6="accent6" hlink="hlink" folHlink="folHlink"/>
  <p:sldLayoutIdLst>
    <p:sldLayoutId id="2147483662" r:id="rId1"/>
  </p:sldLayoutIdLst>
  <p:transition/>
  <p:timing/>
  <p:txStyles>
    <p:titleStyle>
      <a:lvl1pPr>
        <a:defRPr>
          <a:latin typeface="+mj-lt"/>
          <a:ea typeface="+mj-ea"/>
          <a:cs typeface="+mj-cs"/>
        </a:defRPr>
      </a:lvl1pPr>
    </p:titleStyle>
    <p:body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bodyStyle>
    <p:other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1.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cSld>
    <p:spTree>
      <p:nvGrpSpPr>
        <p:cNvPr id="1" name=""/>
        <p:cNvGrpSpPr/>
        <p:nvPr/>
      </p:nvGrpSpPr>
      <p:grpSpPr>
        <a:xfrm>
          <a:off x="0" y="0"/>
          <a:ext cx="0" cy="0"/>
        </a:xfrm>
      </p:grpSpPr>
      <p:sp>
        <p:nvSpPr>
          <p:cNvPr id="16" name="object 1"/>
          <p:cNvSpPr/>
          <p:nvPr/>
        </p:nvSpPr>
        <p:spPr>
          <a:xfrm>
            <a:off x="2879925" y="1029107"/>
            <a:ext cx="3386596" cy="4792446"/>
          </a:xfrm>
          <a:prstGeom prst="rect">
            <a:avLst/>
          </a:prstGeom>
          <a:blipFill>
            <a:blip r:embed="rId2"/>
            <a:stretch>
              <a:fillRect/>
            </a:stretch>
          </a:blipFill>
        </p:spPr>
        <p:txBody>
          <a:bodyPr wrap="square" lIns="0" tIns="0" rIns="0" bIns="0" rtlCol="0">
            <a:spAutoFit/>
          </a:bodyPr>
          <a:lstStyle>
            <a:defPPr>
              <a:defRPr lang="en-US"/>
            </a:defPPr>
          </a:lstStyle>
          <a:p/>
        </p:txBody>
      </p:sp>
      <p:sp>
        <p:nvSpPr>
          <p:cNvPr id="3" name="object 3"/>
          <p:cNvSpPr txBox="1"/>
          <p:nvPr/>
        </p:nvSpPr>
        <p:spPr>
          <a:xfrm>
            <a:off x="3532177" y="653710"/>
            <a:ext cx="2179938"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【每日一练】</a:t>
            </a:r>
            <a:r>
              <a:rPr sz="674" b="1">
                <a:solidFill>
                  <a:srgbClr val="000000"/>
                </a:solidFill>
                <a:latin typeface="Microsoft YaHei"/>
                <a:cs typeface="Microsoft YaHei"/>
              </a:rPr>
              <a:t>2025</a:t>
            </a:r>
            <a:r>
              <a:rPr sz="674" b="1" spc="-32">
                <a:solidFill>
                  <a:srgbClr val="000000"/>
                </a:solidFill>
                <a:latin typeface="Microsoft YaHei"/>
                <a:cs typeface="Microsoft YaHei"/>
              </a:rPr>
              <a:t> </a:t>
            </a:r>
            <a:r>
              <a:rPr sz="674" b="1">
                <a:solidFill>
                  <a:srgbClr val="000000"/>
                </a:solidFill>
                <a:latin typeface="PQGJEI+Microsoft YaHei Bold"/>
                <a:cs typeface="PQGJEI+Microsoft YaHei Bold"/>
              </a:rPr>
              <a:t>年特岗教师招聘考试（</a:t>
            </a:r>
            <a:r>
              <a:rPr sz="674" b="1">
                <a:solidFill>
                  <a:srgbClr val="000000"/>
                </a:solidFill>
                <a:latin typeface="Microsoft YaHei"/>
                <a:cs typeface="Microsoft YaHei"/>
              </a:rPr>
              <a:t>4</a:t>
            </a:r>
            <a:r>
              <a:rPr sz="674" b="1" spc="-32">
                <a:solidFill>
                  <a:srgbClr val="000000"/>
                </a:solidFill>
                <a:latin typeface="Microsoft YaHei"/>
                <a:cs typeface="Microsoft YaHei"/>
              </a:rPr>
              <a:t> </a:t>
            </a:r>
            <a:r>
              <a:rPr sz="674" b="1">
                <a:solidFill>
                  <a:srgbClr val="000000"/>
                </a:solidFill>
                <a:latin typeface="PQGJEI+Microsoft YaHei Bold"/>
                <a:cs typeface="PQGJEI+Microsoft YaHei Bold"/>
              </a:rPr>
              <a:t>月</a:t>
            </a:r>
            <a:r>
              <a:rPr sz="674" b="1">
                <a:solidFill>
                  <a:srgbClr val="000000"/>
                </a:solidFill>
                <a:latin typeface="Times New Roman"/>
                <a:cs typeface="Times New Roman"/>
              </a:rPr>
              <a:t> </a:t>
            </a:r>
            <a:r>
              <a:rPr sz="674" b="1">
                <a:solidFill>
                  <a:srgbClr val="000000"/>
                </a:solidFill>
                <a:latin typeface="Microsoft YaHei"/>
                <a:cs typeface="Microsoft YaHei"/>
              </a:rPr>
              <a:t>28</a:t>
            </a:r>
            <a:r>
              <a:rPr sz="674" b="1" spc="-33">
                <a:solidFill>
                  <a:srgbClr val="000000"/>
                </a:solidFill>
                <a:latin typeface="Microsoft YaHei"/>
                <a:cs typeface="Microsoft YaHei"/>
              </a:rPr>
              <a:t> </a:t>
            </a:r>
            <a:r>
              <a:rPr sz="674" b="1">
                <a:solidFill>
                  <a:srgbClr val="000000"/>
                </a:solidFill>
                <a:latin typeface="PQGJEI+Microsoft YaHei Bold"/>
                <a:cs typeface="PQGJEI+Microsoft YaHei Bold"/>
              </a:rPr>
              <a:t>日）</a:t>
            </a:r>
          </a:p>
        </p:txBody>
      </p:sp>
      <p:sp>
        <p:nvSpPr>
          <p:cNvPr id="4" name="object 4"/>
          <p:cNvSpPr txBox="1"/>
          <p:nvPr/>
        </p:nvSpPr>
        <p:spPr>
          <a:xfrm>
            <a:off x="2879925" y="908133"/>
            <a:ext cx="611593"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ꢀꢀ答案解析</a:t>
            </a:r>
          </a:p>
        </p:txBody>
      </p:sp>
      <p:sp>
        <p:nvSpPr>
          <p:cNvPr id="5" name="object 5"/>
          <p:cNvSpPr txBox="1"/>
          <p:nvPr/>
        </p:nvSpPr>
        <p:spPr>
          <a:xfrm>
            <a:off x="2879925" y="1199252"/>
            <a:ext cx="69721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ꢀꢀ一、单选题</a:t>
            </a:r>
          </a:p>
        </p:txBody>
      </p:sp>
      <p:sp>
        <p:nvSpPr>
          <p:cNvPr id="6" name="object 6"/>
          <p:cNvSpPr txBox="1"/>
          <p:nvPr/>
        </p:nvSpPr>
        <p:spPr>
          <a:xfrm>
            <a:off x="2879925" y="1490370"/>
            <a:ext cx="3493177"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1.A</a:t>
            </a:r>
            <a:r>
              <a:rPr sz="674" b="1">
                <a:solidFill>
                  <a:srgbClr val="000000"/>
                </a:solidFill>
                <a:latin typeface="PQGJEI+Microsoft YaHei Bold"/>
                <a:cs typeface="PQGJEI+Microsoft YaHei Bold"/>
              </a:rPr>
              <a:t>【解析】精神文化（观念文化）是学校文化的内核和灵魂，是学校组织发展的精神</a:t>
            </a:r>
          </a:p>
        </p:txBody>
      </p:sp>
      <p:sp>
        <p:nvSpPr>
          <p:cNvPr id="7" name="object 7"/>
          <p:cNvSpPr txBox="1"/>
          <p:nvPr/>
        </p:nvSpPr>
        <p:spPr>
          <a:xfrm>
            <a:off x="2879925" y="1744793"/>
            <a:ext cx="354724"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动力。</a:t>
            </a:r>
          </a:p>
        </p:txBody>
      </p:sp>
      <p:sp>
        <p:nvSpPr>
          <p:cNvPr id="8" name="object 8"/>
          <p:cNvSpPr txBox="1"/>
          <p:nvPr/>
        </p:nvSpPr>
        <p:spPr>
          <a:xfrm>
            <a:off x="2879925" y="2035911"/>
            <a:ext cx="3608401" cy="1155162"/>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2.B</a:t>
            </a:r>
            <a:r>
              <a:rPr sz="674" b="1">
                <a:solidFill>
                  <a:srgbClr val="000000"/>
                </a:solidFill>
                <a:latin typeface="PQGJEI+Microsoft YaHei Bold"/>
                <a:cs typeface="PQGJEI+Microsoft YaHei Bold"/>
              </a:rPr>
              <a:t>【解析】民主管理型的教师善于和集体共同制订计划和做出决定，在不损害集体的</a:t>
            </a:r>
          </a:p>
          <a:p>
            <a:pPr marL="0" marR="0">
              <a:lnSpc>
                <a:spcPts val="889"/>
              </a:lnSpc>
              <a:spcBef>
                <a:spcPts val="1113"/>
              </a:spcBef>
              <a:spcAft>
                <a:spcPct val="0"/>
              </a:spcAft>
            </a:pPr>
            <a:r>
              <a:rPr sz="674" b="1" spc="-15">
                <a:solidFill>
                  <a:srgbClr val="000000"/>
                </a:solidFill>
                <a:latin typeface="PQGJEI+Microsoft YaHei Bold"/>
                <a:cs typeface="PQGJEI+Microsoft YaHei Bold"/>
              </a:rPr>
              <a:t>情况下，很乐意给个别学生以帮助、指导，尽可能鼓励集体的活动，给予客观的表扬和批评。</a:t>
            </a:r>
          </a:p>
          <a:p>
            <a:pPr marL="0" marR="0">
              <a:lnSpc>
                <a:spcPts val="889"/>
              </a:lnSpc>
              <a:spcBef>
                <a:spcPts val="1113"/>
              </a:spcBef>
              <a:spcAft>
                <a:spcPct val="0"/>
              </a:spcAft>
            </a:pPr>
            <a:r>
              <a:rPr sz="674" b="1" spc="-8">
                <a:solidFill>
                  <a:srgbClr val="000000"/>
                </a:solidFill>
                <a:latin typeface="PQGJEI+Microsoft YaHei Bold"/>
                <a:cs typeface="PQGJEI+Microsoft YaHei Bold"/>
              </a:rPr>
              <a:t>学生的典型反映是：喜欢学习，喜欢和别人尤其是教师一道工作；学习的质和量都很高，相</a:t>
            </a:r>
          </a:p>
          <a:p>
            <a:pPr marL="0" marR="0">
              <a:lnSpc>
                <a:spcPts val="889"/>
              </a:lnSpc>
              <a:spcBef>
                <a:spcPts val="1113"/>
              </a:spcBef>
              <a:spcAft>
                <a:spcPct val="0"/>
              </a:spcAft>
            </a:pPr>
            <a:r>
              <a:rPr sz="674" b="1" spc="-8">
                <a:solidFill>
                  <a:srgbClr val="000000"/>
                </a:solidFill>
                <a:latin typeface="PQGJEI+Microsoft YaHei Bold"/>
                <a:cs typeface="PQGJEI+Microsoft YaHei Bold"/>
              </a:rPr>
              <a:t>互鼓励，且独自承担某些责任；不论教师在不在课堂，要改正的问题很少。题干中的学生在</a:t>
            </a:r>
          </a:p>
          <a:p>
            <a:pPr marL="0" marR="0">
              <a:lnSpc>
                <a:spcPts val="889"/>
              </a:lnSpc>
              <a:spcBef>
                <a:spcPts val="1145"/>
              </a:spcBef>
              <a:spcAft>
                <a:spcPct val="0"/>
              </a:spcAft>
            </a:pPr>
            <a:r>
              <a:rPr sz="674" b="1">
                <a:solidFill>
                  <a:srgbClr val="000000"/>
                </a:solidFill>
                <a:latin typeface="PQGJEI+Microsoft YaHei Bold"/>
                <a:cs typeface="PQGJEI+Microsoft YaHei Bold"/>
              </a:rPr>
              <a:t>明老师不在的情况下，能做到纪律井然有序，这体现出教师的管理类型最可能属于民主型。</a:t>
            </a:r>
          </a:p>
        </p:txBody>
      </p:sp>
      <p:sp>
        <p:nvSpPr>
          <p:cNvPr id="9" name="object 9"/>
          <p:cNvSpPr txBox="1"/>
          <p:nvPr/>
        </p:nvSpPr>
        <p:spPr>
          <a:xfrm>
            <a:off x="2879926" y="3344721"/>
            <a:ext cx="3496564"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3.D</a:t>
            </a:r>
            <a:r>
              <a:rPr sz="674" b="1">
                <a:solidFill>
                  <a:srgbClr val="000000"/>
                </a:solidFill>
                <a:latin typeface="PQGJEI+Microsoft YaHei Bold"/>
                <a:cs typeface="PQGJEI+Microsoft YaHei Bold"/>
              </a:rPr>
              <a:t>【解析】抑郁质的人情绪体验深刻、细腻持久，情绪抑郁、多愁善感，思维敏锐、</a:t>
            </a:r>
          </a:p>
        </p:txBody>
      </p:sp>
      <p:sp>
        <p:nvSpPr>
          <p:cNvPr id="10" name="object 10"/>
          <p:cNvSpPr txBox="1"/>
          <p:nvPr/>
        </p:nvSpPr>
        <p:spPr>
          <a:xfrm>
            <a:off x="2879925" y="3599144"/>
            <a:ext cx="3608401"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spc="-15">
                <a:solidFill>
                  <a:srgbClr val="000000"/>
                </a:solidFill>
                <a:latin typeface="PQGJEI+Microsoft YaHei Bold"/>
                <a:cs typeface="PQGJEI+Microsoft YaHei Bold"/>
              </a:rPr>
              <a:t>想象力丰富，不善交际、孤僻离群，踏实稳重、自制力强。小雨的气质类型是典型的抑郁质。</a:t>
            </a:r>
          </a:p>
        </p:txBody>
      </p:sp>
      <p:sp>
        <p:nvSpPr>
          <p:cNvPr id="11" name="object 11"/>
          <p:cNvSpPr txBox="1"/>
          <p:nvPr/>
        </p:nvSpPr>
        <p:spPr>
          <a:xfrm>
            <a:off x="2879925" y="3890262"/>
            <a:ext cx="3572069" cy="646316"/>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4.C</a:t>
            </a:r>
            <a:r>
              <a:rPr sz="674" b="1">
                <a:solidFill>
                  <a:srgbClr val="000000"/>
                </a:solidFill>
                <a:latin typeface="PQGJEI+Microsoft YaHei Bold"/>
                <a:cs typeface="PQGJEI+Microsoft YaHei Bold"/>
              </a:rPr>
              <a:t>【解析】教学监控能力是指教师为了保证教学达到预期的目的而在教学的全过程中，</a:t>
            </a:r>
          </a:p>
          <a:p>
            <a:pPr marL="0" marR="0">
              <a:lnSpc>
                <a:spcPts val="889"/>
              </a:lnSpc>
              <a:spcBef>
                <a:spcPts val="1113"/>
              </a:spcBef>
              <a:spcAft>
                <a:spcPct val="0"/>
              </a:spcAft>
            </a:pPr>
            <a:r>
              <a:rPr sz="674" b="1" spc="-8">
                <a:solidFill>
                  <a:srgbClr val="000000"/>
                </a:solidFill>
                <a:latin typeface="PQGJEI+Microsoft YaHei Bold"/>
                <a:cs typeface="PQGJEI+Microsoft YaHei Bold"/>
              </a:rPr>
              <a:t>将教学活动本身作为意识对象，不断对其进行积极主动的计划、检查、评价、反馈、控制和</a:t>
            </a:r>
          </a:p>
          <a:p>
            <a:pPr marL="0" marR="0">
              <a:lnSpc>
                <a:spcPts val="889"/>
              </a:lnSpc>
              <a:spcBef>
                <a:spcPts val="1113"/>
              </a:spcBef>
              <a:spcAft>
                <a:spcPct val="0"/>
              </a:spcAft>
            </a:pPr>
            <a:r>
              <a:rPr sz="674" b="1">
                <a:solidFill>
                  <a:srgbClr val="000000"/>
                </a:solidFill>
                <a:latin typeface="PQGJEI+Microsoft YaHei Bold"/>
                <a:cs typeface="PQGJEI+Microsoft YaHei Bold"/>
              </a:rPr>
              <a:t>调节的能力。</a:t>
            </a:r>
          </a:p>
        </p:txBody>
      </p:sp>
      <p:sp>
        <p:nvSpPr>
          <p:cNvPr id="12" name="object 12"/>
          <p:cNvSpPr txBox="1"/>
          <p:nvPr/>
        </p:nvSpPr>
        <p:spPr>
          <a:xfrm>
            <a:off x="2879925" y="4690226"/>
            <a:ext cx="3572069"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5.C</a:t>
            </a:r>
            <a:r>
              <a:rPr sz="674" b="1" spc="-10">
                <a:solidFill>
                  <a:srgbClr val="000000"/>
                </a:solidFill>
                <a:latin typeface="PQGJEI+Microsoft YaHei Bold"/>
                <a:cs typeface="PQGJEI+Microsoft YaHei Bold"/>
              </a:rPr>
              <a:t>【解析】题干中学校分设重点班和普通班的行为，侵犯了学生平等接受教育的权利。</a:t>
            </a:r>
          </a:p>
        </p:txBody>
      </p:sp>
      <p:sp>
        <p:nvSpPr>
          <p:cNvPr id="13" name="object 13"/>
          <p:cNvSpPr txBox="1"/>
          <p:nvPr/>
        </p:nvSpPr>
        <p:spPr>
          <a:xfrm>
            <a:off x="2879925" y="4981345"/>
            <a:ext cx="69721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ꢀꢀ二、多选题</a:t>
            </a:r>
          </a:p>
        </p:txBody>
      </p:sp>
      <p:sp>
        <p:nvSpPr>
          <p:cNvPr id="14" name="object 14"/>
          <p:cNvSpPr txBox="1"/>
          <p:nvPr/>
        </p:nvSpPr>
        <p:spPr>
          <a:xfrm>
            <a:off x="2879925" y="5272464"/>
            <a:ext cx="346608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a:t>
            </a:r>
            <a:r>
              <a:rPr sz="674" b="1">
                <a:solidFill>
                  <a:srgbClr val="000000"/>
                </a:solidFill>
                <a:latin typeface="Microsoft YaHei"/>
                <a:cs typeface="Microsoft YaHei"/>
              </a:rPr>
              <a:t>1.AB</a:t>
            </a:r>
            <a:r>
              <a:rPr sz="674" b="1">
                <a:solidFill>
                  <a:srgbClr val="000000"/>
                </a:solidFill>
                <a:latin typeface="PQGJEI+Microsoft YaHei Bold"/>
                <a:cs typeface="PQGJEI+Microsoft YaHei Bold"/>
              </a:rPr>
              <a:t>【解析】班主任工作总结一般分为两类：全面总结和专题总结，一般在学期、学</a:t>
            </a:r>
          </a:p>
        </p:txBody>
      </p:sp>
      <p:sp>
        <p:nvSpPr>
          <p:cNvPr id="15" name="object 15"/>
          <p:cNvSpPr txBox="1"/>
          <p:nvPr/>
        </p:nvSpPr>
        <p:spPr>
          <a:xfrm>
            <a:off x="2879925" y="5526887"/>
            <a:ext cx="525970"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PQGJEI+Microsoft YaHei Bold"/>
                <a:cs typeface="PQGJEI+Microsoft YaHei Bold"/>
              </a:rPr>
              <a:t>年末进行。</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cSld>
    <p:spTree>
      <p:nvGrpSpPr>
        <p:cNvPr id="1" name=""/>
        <p:cNvGrpSpPr/>
        <p:nvPr/>
      </p:nvGrpSpPr>
      <p:grpSpPr>
        <a:xfrm>
          <a:off x="0" y="0"/>
          <a:ext cx="0" cy="0"/>
        </a:xfrm>
      </p:grpSpPr>
      <p:sp>
        <p:nvSpPr>
          <p:cNvPr id="7" name="object 1"/>
          <p:cNvSpPr/>
          <p:nvPr/>
        </p:nvSpPr>
        <p:spPr>
          <a:xfrm>
            <a:off x="2879925" y="1029107"/>
            <a:ext cx="3386596" cy="4792446"/>
          </a:xfrm>
          <a:prstGeom prst="rect">
            <a:avLst/>
          </a:prstGeom>
          <a:blipFill>
            <a:blip r:embed="rId2"/>
            <a:stretch>
              <a:fillRect/>
            </a:stretch>
          </a:blipFill>
        </p:spPr>
        <p:txBody>
          <a:bodyPr wrap="square" lIns="0" tIns="0" rIns="0" bIns="0" rtlCol="0">
            <a:spAutoFit/>
          </a:bodyPr>
          <a:lstStyle>
            <a:defPPr>
              <a:defRPr lang="en-US"/>
            </a:defPPr>
          </a:lstStyle>
          <a:p/>
        </p:txBody>
      </p:sp>
      <p:sp>
        <p:nvSpPr>
          <p:cNvPr id="3" name="object 3"/>
          <p:cNvSpPr txBox="1"/>
          <p:nvPr/>
        </p:nvSpPr>
        <p:spPr>
          <a:xfrm>
            <a:off x="2879925" y="653710"/>
            <a:ext cx="3509942" cy="646316"/>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MFVETI+Microsoft YaHei Bold"/>
                <a:cs typeface="MFVETI+Microsoft YaHei Bold"/>
              </a:rPr>
              <a:t>ꢀꢀ</a:t>
            </a:r>
            <a:r>
              <a:rPr sz="674" b="1">
                <a:solidFill>
                  <a:srgbClr val="000000"/>
                </a:solidFill>
                <a:latin typeface="Microsoft YaHei"/>
                <a:cs typeface="Microsoft YaHei"/>
              </a:rPr>
              <a:t>2.ABCDE</a:t>
            </a:r>
            <a:r>
              <a:rPr sz="674" b="1">
                <a:solidFill>
                  <a:srgbClr val="000000"/>
                </a:solidFill>
                <a:latin typeface="MFVETI+Microsoft YaHei Bold"/>
                <a:cs typeface="MFVETI+Microsoft YaHei Bold"/>
              </a:rPr>
              <a:t>【解析】教育研究的基本过程包括：（</a:t>
            </a:r>
            <a:r>
              <a:rPr sz="674" b="1">
                <a:solidFill>
                  <a:srgbClr val="000000"/>
                </a:solidFill>
                <a:latin typeface="Microsoft YaHei"/>
                <a:cs typeface="Microsoft YaHei"/>
              </a:rPr>
              <a:t>1</a:t>
            </a:r>
            <a:r>
              <a:rPr sz="674" b="1">
                <a:solidFill>
                  <a:srgbClr val="000000"/>
                </a:solidFill>
                <a:latin typeface="MFVETI+Microsoft YaHei Bold"/>
                <a:cs typeface="MFVETI+Microsoft YaHei Bold"/>
              </a:rPr>
              <a:t>）选择研究课题；（</a:t>
            </a:r>
            <a:r>
              <a:rPr sz="674" b="1">
                <a:solidFill>
                  <a:srgbClr val="000000"/>
                </a:solidFill>
                <a:latin typeface="Microsoft YaHei"/>
                <a:cs typeface="Microsoft YaHei"/>
              </a:rPr>
              <a:t>2</a:t>
            </a:r>
            <a:r>
              <a:rPr sz="674" b="1">
                <a:solidFill>
                  <a:srgbClr val="000000"/>
                </a:solidFill>
                <a:latin typeface="MFVETI+Microsoft YaHei Bold"/>
                <a:cs typeface="MFVETI+Microsoft YaHei Bold"/>
              </a:rPr>
              <a:t>）教育文献检</a:t>
            </a:r>
          </a:p>
          <a:p>
            <a:pPr marL="0" marR="0">
              <a:lnSpc>
                <a:spcPts val="889"/>
              </a:lnSpc>
              <a:spcBef>
                <a:spcPts val="1113"/>
              </a:spcBef>
              <a:spcAft>
                <a:spcPct val="0"/>
              </a:spcAft>
            </a:pPr>
            <a:r>
              <a:rPr sz="674" b="1">
                <a:solidFill>
                  <a:srgbClr val="000000"/>
                </a:solidFill>
                <a:latin typeface="MFVETI+Microsoft YaHei Bold"/>
                <a:cs typeface="MFVETI+Microsoft YaHei Bold"/>
              </a:rPr>
              <a:t>索与综述；（</a:t>
            </a:r>
            <a:r>
              <a:rPr sz="674" b="1">
                <a:solidFill>
                  <a:srgbClr val="000000"/>
                </a:solidFill>
                <a:latin typeface="Microsoft YaHei"/>
                <a:cs typeface="Microsoft YaHei"/>
              </a:rPr>
              <a:t>3</a:t>
            </a:r>
            <a:r>
              <a:rPr sz="674" b="1" spc="-8">
                <a:solidFill>
                  <a:srgbClr val="000000"/>
                </a:solidFill>
                <a:latin typeface="MFVETI+Microsoft YaHei Bold"/>
                <a:cs typeface="MFVETI+Microsoft YaHei Bold"/>
              </a:rPr>
              <a:t>）制订研究计划；（</a:t>
            </a:r>
            <a:r>
              <a:rPr sz="674" b="1">
                <a:solidFill>
                  <a:srgbClr val="000000"/>
                </a:solidFill>
                <a:latin typeface="Microsoft YaHei"/>
                <a:cs typeface="Microsoft YaHei"/>
              </a:rPr>
              <a:t>4</a:t>
            </a:r>
            <a:r>
              <a:rPr sz="674" b="1">
                <a:solidFill>
                  <a:srgbClr val="000000"/>
                </a:solidFill>
                <a:latin typeface="MFVETI+Microsoft YaHei Bold"/>
                <a:cs typeface="MFVETI+Microsoft YaHei Bold"/>
              </a:rPr>
              <a:t>）教育研究资料的收集、整理与分析；（</a:t>
            </a:r>
            <a:r>
              <a:rPr sz="674" b="1">
                <a:solidFill>
                  <a:srgbClr val="000000"/>
                </a:solidFill>
                <a:latin typeface="Microsoft YaHei"/>
                <a:cs typeface="Microsoft YaHei"/>
              </a:rPr>
              <a:t>5</a:t>
            </a:r>
            <a:r>
              <a:rPr sz="674" b="1" spc="-17">
                <a:solidFill>
                  <a:srgbClr val="000000"/>
                </a:solidFill>
                <a:latin typeface="MFVETI+Microsoft YaHei Bold"/>
                <a:cs typeface="MFVETI+Microsoft YaHei Bold"/>
              </a:rPr>
              <a:t>）教育研究</a:t>
            </a:r>
          </a:p>
          <a:p>
            <a:pPr marL="0" marR="0">
              <a:lnSpc>
                <a:spcPts val="889"/>
              </a:lnSpc>
              <a:spcBef>
                <a:spcPts val="1113"/>
              </a:spcBef>
              <a:spcAft>
                <a:spcPct val="0"/>
              </a:spcAft>
            </a:pPr>
            <a:r>
              <a:rPr sz="674" b="1">
                <a:solidFill>
                  <a:srgbClr val="000000"/>
                </a:solidFill>
                <a:latin typeface="MFVETI+Microsoft YaHei Bold"/>
                <a:cs typeface="MFVETI+Microsoft YaHei Bold"/>
              </a:rPr>
              <a:t>论文与报告的撰写。</a:t>
            </a:r>
          </a:p>
        </p:txBody>
      </p:sp>
      <p:sp>
        <p:nvSpPr>
          <p:cNvPr id="4" name="object 4"/>
          <p:cNvSpPr txBox="1"/>
          <p:nvPr/>
        </p:nvSpPr>
        <p:spPr>
          <a:xfrm>
            <a:off x="2879925" y="1453675"/>
            <a:ext cx="3490836" cy="646316"/>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MFVETI+Microsoft YaHei Bold"/>
                <a:cs typeface="MFVETI+Microsoft YaHei Bold"/>
              </a:rPr>
              <a:t>ꢀꢀ</a:t>
            </a:r>
            <a:r>
              <a:rPr sz="674" b="1">
                <a:solidFill>
                  <a:srgbClr val="000000"/>
                </a:solidFill>
                <a:latin typeface="Microsoft YaHei"/>
                <a:cs typeface="Microsoft YaHei"/>
              </a:rPr>
              <a:t>3.ABCE</a:t>
            </a:r>
            <a:r>
              <a:rPr sz="674" b="1">
                <a:solidFill>
                  <a:srgbClr val="000000"/>
                </a:solidFill>
                <a:latin typeface="MFVETI+Microsoft YaHei Bold"/>
                <a:cs typeface="MFVETI+Microsoft YaHei Bold"/>
              </a:rPr>
              <a:t>【解析】加德纳认为每个人都具有七种相对独立的智力，分别是：（</a:t>
            </a:r>
            <a:r>
              <a:rPr sz="674" b="1">
                <a:solidFill>
                  <a:srgbClr val="000000"/>
                </a:solidFill>
                <a:latin typeface="Microsoft YaHei"/>
                <a:cs typeface="Microsoft YaHei"/>
              </a:rPr>
              <a:t>1</a:t>
            </a:r>
            <a:r>
              <a:rPr sz="674" b="1">
                <a:solidFill>
                  <a:srgbClr val="000000"/>
                </a:solidFill>
                <a:latin typeface="MFVETI+Microsoft YaHei Bold"/>
                <a:cs typeface="MFVETI+Microsoft YaHei Bold"/>
              </a:rPr>
              <a:t>）言语</a:t>
            </a:r>
          </a:p>
          <a:p>
            <a:pPr marL="0" marR="0">
              <a:lnSpc>
                <a:spcPts val="889"/>
              </a:lnSpc>
              <a:spcBef>
                <a:spcPts val="1113"/>
              </a:spcBef>
              <a:spcAft>
                <a:spcPct val="0"/>
              </a:spcAft>
            </a:pPr>
            <a:r>
              <a:rPr sz="674" b="1">
                <a:solidFill>
                  <a:srgbClr val="000000"/>
                </a:solidFill>
                <a:latin typeface="MFVETI+Microsoft YaHei Bold"/>
                <a:cs typeface="MFVETI+Microsoft YaHei Bold"/>
              </a:rPr>
              <a:t>智力；（</a:t>
            </a:r>
            <a:r>
              <a:rPr sz="674" b="1">
                <a:solidFill>
                  <a:srgbClr val="000000"/>
                </a:solidFill>
                <a:latin typeface="Microsoft YaHei"/>
                <a:cs typeface="Microsoft YaHei"/>
              </a:rPr>
              <a:t>2</a:t>
            </a:r>
            <a:r>
              <a:rPr sz="674" b="1">
                <a:solidFill>
                  <a:srgbClr val="000000"/>
                </a:solidFill>
                <a:latin typeface="MFVETI+Microsoft YaHei Bold"/>
                <a:cs typeface="MFVETI+Microsoft YaHei Bold"/>
              </a:rPr>
              <a:t>）逻辑</a:t>
            </a:r>
            <a:r>
              <a:rPr sz="674" b="1">
                <a:solidFill>
                  <a:srgbClr val="000000"/>
                </a:solidFill>
                <a:latin typeface="Microsoft YaHei"/>
                <a:cs typeface="Microsoft YaHei"/>
              </a:rPr>
              <a:t>—</a:t>
            </a:r>
            <a:r>
              <a:rPr sz="674" b="1">
                <a:solidFill>
                  <a:srgbClr val="000000"/>
                </a:solidFill>
                <a:latin typeface="MFVETI+Microsoft YaHei Bold"/>
                <a:cs typeface="MFVETI+Microsoft YaHei Bold"/>
              </a:rPr>
              <a:t>数理（学）智力；（</a:t>
            </a:r>
            <a:r>
              <a:rPr sz="674" b="1">
                <a:solidFill>
                  <a:srgbClr val="000000"/>
                </a:solidFill>
                <a:latin typeface="Microsoft YaHei"/>
                <a:cs typeface="Microsoft YaHei"/>
              </a:rPr>
              <a:t>3</a:t>
            </a:r>
            <a:r>
              <a:rPr sz="674" b="1">
                <a:solidFill>
                  <a:srgbClr val="000000"/>
                </a:solidFill>
                <a:latin typeface="MFVETI+Microsoft YaHei Bold"/>
                <a:cs typeface="MFVETI+Microsoft YaHei Bold"/>
              </a:rPr>
              <a:t>）视觉</a:t>
            </a:r>
            <a:r>
              <a:rPr sz="674" b="1">
                <a:solidFill>
                  <a:srgbClr val="000000"/>
                </a:solidFill>
                <a:latin typeface="Microsoft YaHei"/>
                <a:cs typeface="Microsoft YaHei"/>
              </a:rPr>
              <a:t>—</a:t>
            </a:r>
            <a:r>
              <a:rPr sz="674" b="1">
                <a:solidFill>
                  <a:srgbClr val="000000"/>
                </a:solidFill>
                <a:latin typeface="MFVETI+Microsoft YaHei Bold"/>
                <a:cs typeface="MFVETI+Microsoft YaHei Bold"/>
              </a:rPr>
              <a:t>空间智力；（</a:t>
            </a:r>
            <a:r>
              <a:rPr sz="674" b="1">
                <a:solidFill>
                  <a:srgbClr val="000000"/>
                </a:solidFill>
                <a:latin typeface="Microsoft YaHei"/>
                <a:cs typeface="Microsoft YaHei"/>
              </a:rPr>
              <a:t>4</a:t>
            </a:r>
            <a:r>
              <a:rPr sz="674" b="1">
                <a:solidFill>
                  <a:srgbClr val="000000"/>
                </a:solidFill>
                <a:latin typeface="MFVETI+Microsoft YaHei Bold"/>
                <a:cs typeface="MFVETI+Microsoft YaHei Bold"/>
              </a:rPr>
              <a:t>）音乐智力；（</a:t>
            </a:r>
            <a:r>
              <a:rPr sz="674" b="1">
                <a:solidFill>
                  <a:srgbClr val="000000"/>
                </a:solidFill>
                <a:latin typeface="Microsoft YaHei"/>
                <a:cs typeface="Microsoft YaHei"/>
              </a:rPr>
              <a:t>5</a:t>
            </a:r>
            <a:r>
              <a:rPr sz="674" b="1">
                <a:solidFill>
                  <a:srgbClr val="000000"/>
                </a:solidFill>
                <a:latin typeface="MFVETI+Microsoft YaHei Bold"/>
                <a:cs typeface="MFVETI+Microsoft YaHei Bold"/>
              </a:rPr>
              <a:t>）运动</a:t>
            </a:r>
          </a:p>
          <a:p>
            <a:pPr marL="0" marR="0">
              <a:lnSpc>
                <a:spcPts val="889"/>
              </a:lnSpc>
              <a:spcBef>
                <a:spcPts val="1113"/>
              </a:spcBef>
              <a:spcAft>
                <a:spcPct val="0"/>
              </a:spcAft>
            </a:pPr>
            <a:r>
              <a:rPr sz="674" b="1">
                <a:solidFill>
                  <a:srgbClr val="000000"/>
                </a:solidFill>
                <a:latin typeface="MFVETI+Microsoft YaHei Bold"/>
                <a:cs typeface="MFVETI+Microsoft YaHei Bold"/>
              </a:rPr>
              <a:t>智力；（</a:t>
            </a:r>
            <a:r>
              <a:rPr sz="674" b="1">
                <a:solidFill>
                  <a:srgbClr val="000000"/>
                </a:solidFill>
                <a:latin typeface="Microsoft YaHei"/>
                <a:cs typeface="Microsoft YaHei"/>
              </a:rPr>
              <a:t>6</a:t>
            </a:r>
            <a:r>
              <a:rPr sz="674" b="1">
                <a:solidFill>
                  <a:srgbClr val="000000"/>
                </a:solidFill>
                <a:latin typeface="MFVETI+Microsoft YaHei Bold"/>
                <a:cs typeface="MFVETI+Microsoft YaHei Bold"/>
              </a:rPr>
              <a:t>）人际智力（也即社交智力）；（</a:t>
            </a:r>
            <a:r>
              <a:rPr sz="674" b="1">
                <a:solidFill>
                  <a:srgbClr val="000000"/>
                </a:solidFill>
                <a:latin typeface="Microsoft YaHei"/>
                <a:cs typeface="Microsoft YaHei"/>
              </a:rPr>
              <a:t>7</a:t>
            </a:r>
            <a:r>
              <a:rPr sz="674" b="1">
                <a:solidFill>
                  <a:srgbClr val="000000"/>
                </a:solidFill>
                <a:latin typeface="MFVETI+Microsoft YaHei Bold"/>
                <a:cs typeface="MFVETI+Microsoft YaHei Bold"/>
              </a:rPr>
              <a:t>）自知智力（也即内省智力）。</a:t>
            </a:r>
          </a:p>
        </p:txBody>
      </p:sp>
      <p:sp>
        <p:nvSpPr>
          <p:cNvPr id="5" name="object 5"/>
          <p:cNvSpPr txBox="1"/>
          <p:nvPr/>
        </p:nvSpPr>
        <p:spPr>
          <a:xfrm>
            <a:off x="2879925" y="2253638"/>
            <a:ext cx="3527125" cy="900739"/>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MFVETI+Microsoft YaHei Bold"/>
                <a:cs typeface="MFVETI+Microsoft YaHei Bold"/>
              </a:rPr>
              <a:t>ꢀꢀ</a:t>
            </a:r>
            <a:r>
              <a:rPr sz="674" b="1">
                <a:solidFill>
                  <a:srgbClr val="000000"/>
                </a:solidFill>
                <a:latin typeface="Microsoft YaHei"/>
                <a:cs typeface="Microsoft YaHei"/>
              </a:rPr>
              <a:t>4.BCD</a:t>
            </a:r>
            <a:r>
              <a:rPr sz="674" b="1" spc="-10">
                <a:solidFill>
                  <a:srgbClr val="000000"/>
                </a:solidFill>
                <a:latin typeface="MFVETI+Microsoft YaHei Bold"/>
                <a:cs typeface="MFVETI+Microsoft YaHei Bold"/>
              </a:rPr>
              <a:t>【解析】美国教育心理学家康尼经过多年的研究认为，教师要实现良好的课堂运</a:t>
            </a:r>
          </a:p>
          <a:p>
            <a:pPr marL="0" marR="0">
              <a:lnSpc>
                <a:spcPts val="889"/>
              </a:lnSpc>
              <a:spcBef>
                <a:spcPts val="1113"/>
              </a:spcBef>
              <a:spcAft>
                <a:spcPct val="0"/>
              </a:spcAft>
            </a:pPr>
            <a:r>
              <a:rPr sz="674" b="1">
                <a:solidFill>
                  <a:srgbClr val="000000"/>
                </a:solidFill>
                <a:latin typeface="MFVETI+Microsoft YaHei Bold"/>
                <a:cs typeface="MFVETI+Microsoft YaHei Bold"/>
              </a:rPr>
              <a:t>作，必须具备六个方面的能力：（</a:t>
            </a:r>
            <a:r>
              <a:rPr sz="674" b="1">
                <a:solidFill>
                  <a:srgbClr val="000000"/>
                </a:solidFill>
                <a:latin typeface="Microsoft YaHei"/>
                <a:cs typeface="Microsoft YaHei"/>
              </a:rPr>
              <a:t>1</a:t>
            </a:r>
            <a:r>
              <a:rPr sz="674" b="1" spc="-13">
                <a:solidFill>
                  <a:srgbClr val="000000"/>
                </a:solidFill>
                <a:latin typeface="MFVETI+Microsoft YaHei Bold"/>
                <a:cs typeface="MFVETI+Microsoft YaHei Bold"/>
              </a:rPr>
              <a:t>）洞悉；（</a:t>
            </a:r>
            <a:r>
              <a:rPr sz="674" b="1">
                <a:solidFill>
                  <a:srgbClr val="000000"/>
                </a:solidFill>
                <a:latin typeface="Microsoft YaHei"/>
                <a:cs typeface="Microsoft YaHei"/>
              </a:rPr>
              <a:t>2</a:t>
            </a:r>
            <a:r>
              <a:rPr sz="674" b="1" spc="-13">
                <a:solidFill>
                  <a:srgbClr val="000000"/>
                </a:solidFill>
                <a:latin typeface="MFVETI+Microsoft YaHei Bold"/>
                <a:cs typeface="MFVETI+Microsoft YaHei Bold"/>
              </a:rPr>
              <a:t>）兼顾；（</a:t>
            </a:r>
            <a:r>
              <a:rPr sz="674" b="1">
                <a:solidFill>
                  <a:srgbClr val="000000"/>
                </a:solidFill>
                <a:latin typeface="Microsoft YaHei"/>
                <a:cs typeface="Microsoft YaHei"/>
              </a:rPr>
              <a:t>3</a:t>
            </a:r>
            <a:r>
              <a:rPr sz="674" b="1">
                <a:solidFill>
                  <a:srgbClr val="000000"/>
                </a:solidFill>
                <a:latin typeface="MFVETI+Microsoft YaHei Bold"/>
                <a:cs typeface="MFVETI+Microsoft YaHei Bold"/>
              </a:rPr>
              <a:t>）把握分段教学环节的顺利过</a:t>
            </a:r>
          </a:p>
          <a:p>
            <a:pPr marL="0" marR="0">
              <a:lnSpc>
                <a:spcPts val="889"/>
              </a:lnSpc>
              <a:spcBef>
                <a:spcPts val="1113"/>
              </a:spcBef>
              <a:spcAft>
                <a:spcPct val="0"/>
              </a:spcAft>
            </a:pPr>
            <a:r>
              <a:rPr sz="674" b="1">
                <a:solidFill>
                  <a:srgbClr val="000000"/>
                </a:solidFill>
                <a:latin typeface="MFVETI+Microsoft YaHei Bold"/>
                <a:cs typeface="MFVETI+Microsoft YaHei Bold"/>
              </a:rPr>
              <a:t>渡；（</a:t>
            </a:r>
            <a:r>
              <a:rPr sz="674" b="1">
                <a:solidFill>
                  <a:srgbClr val="000000"/>
                </a:solidFill>
                <a:latin typeface="Microsoft YaHei"/>
                <a:cs typeface="Microsoft YaHei"/>
              </a:rPr>
              <a:t>4</a:t>
            </a:r>
            <a:r>
              <a:rPr sz="674" b="1">
                <a:solidFill>
                  <a:srgbClr val="000000"/>
                </a:solidFill>
                <a:latin typeface="MFVETI+Microsoft YaHei Bold"/>
                <a:cs typeface="MFVETI+Microsoft YaHei Bold"/>
              </a:rPr>
              <a:t>）使全班学生始终参与学习活动；（</a:t>
            </a:r>
            <a:r>
              <a:rPr sz="674" b="1">
                <a:solidFill>
                  <a:srgbClr val="000000"/>
                </a:solidFill>
                <a:latin typeface="Microsoft YaHei"/>
                <a:cs typeface="Microsoft YaHei"/>
              </a:rPr>
              <a:t>5</a:t>
            </a:r>
            <a:r>
              <a:rPr sz="674" b="1">
                <a:solidFill>
                  <a:srgbClr val="000000"/>
                </a:solidFill>
                <a:latin typeface="MFVETI+Microsoft YaHei Bold"/>
                <a:cs typeface="MFVETI+Microsoft YaHei Bold"/>
              </a:rPr>
              <a:t>）创设生动活泼、多样化的教学情境；（</a:t>
            </a:r>
            <a:r>
              <a:rPr sz="674" b="1">
                <a:solidFill>
                  <a:srgbClr val="000000"/>
                </a:solidFill>
                <a:latin typeface="Microsoft YaHei"/>
                <a:cs typeface="Microsoft YaHei"/>
              </a:rPr>
              <a:t>6</a:t>
            </a:r>
            <a:r>
              <a:rPr sz="674" b="1">
                <a:solidFill>
                  <a:srgbClr val="000000"/>
                </a:solidFill>
                <a:latin typeface="MFVETI+Microsoft YaHei Bold"/>
                <a:cs typeface="MFVETI+Microsoft YaHei Bold"/>
              </a:rPr>
              <a:t>）</a:t>
            </a:r>
          </a:p>
          <a:p>
            <a:pPr marL="0" marR="0">
              <a:lnSpc>
                <a:spcPts val="889"/>
              </a:lnSpc>
              <a:spcBef>
                <a:spcPts val="1113"/>
              </a:spcBef>
              <a:spcAft>
                <a:spcPct val="0"/>
              </a:spcAft>
            </a:pPr>
            <a:r>
              <a:rPr sz="674" b="1">
                <a:solidFill>
                  <a:srgbClr val="000000"/>
                </a:solidFill>
                <a:latin typeface="MFVETI+Microsoft YaHei Bold"/>
                <a:cs typeface="MFVETI+Microsoft YaHei Bold"/>
              </a:rPr>
              <a:t>责罚学生应避免微波效应。</a:t>
            </a:r>
          </a:p>
        </p:txBody>
      </p:sp>
      <p:sp>
        <p:nvSpPr>
          <p:cNvPr id="6" name="object 6"/>
          <p:cNvSpPr txBox="1"/>
          <p:nvPr/>
        </p:nvSpPr>
        <p:spPr>
          <a:xfrm>
            <a:off x="2879926" y="3308025"/>
            <a:ext cx="3522778" cy="900740"/>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MFVETI+Microsoft YaHei Bold"/>
                <a:cs typeface="MFVETI+Microsoft YaHei Bold"/>
              </a:rPr>
              <a:t>ꢀꢀ</a:t>
            </a:r>
            <a:r>
              <a:rPr sz="674" b="1">
                <a:solidFill>
                  <a:srgbClr val="000000"/>
                </a:solidFill>
                <a:latin typeface="Microsoft YaHei"/>
                <a:cs typeface="Microsoft YaHei"/>
              </a:rPr>
              <a:t>5.ABCD</a:t>
            </a:r>
            <a:r>
              <a:rPr sz="674" b="1">
                <a:solidFill>
                  <a:srgbClr val="000000"/>
                </a:solidFill>
                <a:latin typeface="MFVETI+Microsoft YaHei Bold"/>
                <a:cs typeface="MFVETI+Microsoft YaHei Bold"/>
              </a:rPr>
              <a:t>【解析】根据《中华人民共和国义务教育法》第三条规定，义务教育必须贯彻</a:t>
            </a:r>
          </a:p>
          <a:p>
            <a:pPr marL="0" marR="0">
              <a:lnSpc>
                <a:spcPts val="889"/>
              </a:lnSpc>
              <a:spcBef>
                <a:spcPts val="1113"/>
              </a:spcBef>
              <a:spcAft>
                <a:spcPct val="0"/>
              </a:spcAft>
            </a:pPr>
            <a:r>
              <a:rPr sz="674" b="1" spc="-8">
                <a:solidFill>
                  <a:srgbClr val="000000"/>
                </a:solidFill>
                <a:latin typeface="MFVETI+Microsoft YaHei Bold"/>
                <a:cs typeface="MFVETI+Microsoft YaHei Bold"/>
              </a:rPr>
              <a:t>国家的教育方针，实施素质教育，提高教育质量，使适龄儿童、少年在品德、智力、体质等</a:t>
            </a:r>
          </a:p>
          <a:p>
            <a:pPr marL="0" marR="0">
              <a:lnSpc>
                <a:spcPts val="889"/>
              </a:lnSpc>
              <a:spcBef>
                <a:spcPts val="1113"/>
              </a:spcBef>
              <a:spcAft>
                <a:spcPct val="0"/>
              </a:spcAft>
            </a:pPr>
            <a:r>
              <a:rPr sz="674" b="1" spc="-8">
                <a:solidFill>
                  <a:srgbClr val="000000"/>
                </a:solidFill>
                <a:latin typeface="MFVETI+Microsoft YaHei Bold"/>
                <a:cs typeface="MFVETI+Microsoft YaHei Bold"/>
              </a:rPr>
              <a:t>方面全面发展，为培养有理想、有道德、有文化、有纪律的社会主义建设者和接班人奠定基</a:t>
            </a:r>
          </a:p>
          <a:p>
            <a:pPr marL="0" marR="0">
              <a:lnSpc>
                <a:spcPts val="889"/>
              </a:lnSpc>
              <a:spcBef>
                <a:spcPts val="1113"/>
              </a:spcBef>
              <a:spcAft>
                <a:spcPct val="0"/>
              </a:spcAft>
            </a:pPr>
            <a:r>
              <a:rPr sz="674" b="1">
                <a:solidFill>
                  <a:srgbClr val="000000"/>
                </a:solidFill>
                <a:latin typeface="MFVETI+Microsoft YaHei Bold"/>
                <a:cs typeface="MFVETI+Microsoft YaHei Bold"/>
              </a:rPr>
              <a:t>础。</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6.14"/>
  <p:tag name="AS_TITLE" val="Aspose.Slides for .NET 2.0"/>
  <p:tag name="AS_VERSION" val="20.6"/>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r="http://schemas.openxmlformats.org/officeDocument/2006/relationships" xmlns:a="http://schemas.openxmlformats.org/drawingml/2006/main" name="Theme Office">
  <a:themeElements>
    <a:clrScheme name="Standard">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a:maj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Theme Office">
  <a:themeElements>
    <a:clrScheme name="Standard">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a:maj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Paragraphs>
  <Slides>2</Slides>
  <Notes>0</Notes>
  <TotalTime>1</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vt:i4>
      </vt:variant>
    </vt:vector>
  </HeadingPairs>
  <TitlesOfParts>
    <vt:vector baseType="lpstr" size="9">
      <vt:lpstr>Arial</vt:lpstr>
      <vt:lpstr>Calibri</vt:lpstr>
      <vt:lpstr>PQGJEI+Microsoft YaHei Bold</vt:lpstr>
      <vt:lpstr>Microsoft YaHei</vt:lpstr>
      <vt:lpstr>Times New Roman</vt:lpstr>
      <vt:lpstr>MFVETI+Microsoft YaHei Bold</vt:lpstr>
      <vt:lpstr>Office Theme</vt:lpstr>
      <vt:lpstr>PowerPoint Presentation</vt:lpstr>
      <vt:lpstr>PowerPoint Presentation</vt:lpstr>
    </vt:vector>
  </TitlesOfParts>
  <LinksUpToDate>0</LinksUpToDate>
  <SharedDoc>0</SharedDoc>
  <HyperlinksChanged>0</HyperlinksChanged>
  <Application>Aspose.Slides for .NET</Application>
  <AppVersion>20.0600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2025-04-28T17:13:52.535</cp:lastPrinted>
  <dcterms:created xsi:type="dcterms:W3CDTF">2025-04-28T09:13:52Z</dcterms:created>
  <dcterms:modified xsi:type="dcterms:W3CDTF">2025-04-28T09:13:52Z</dcterms:modified>
</cp:coreProperties>
</file>