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fntdata" ContentType="application/x-fontdata"/>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0.6-->
<p:presentation xmlns:r="http://schemas.openxmlformats.org/officeDocument/2006/relationships" xmlns:a="http://schemas.openxmlformats.org/drawingml/2006/main" xmlns:p="http://schemas.openxmlformats.org/presentationml/2006/main" embedTrueTypeFonts="1" saveSubsetFonts="1">
  <p:sldMasterIdLst>
    <p:sldMasterId id="2147483648" r:id="rId1"/>
    <p:sldMasterId id="2147483661" r:id="rId2"/>
  </p:sldMasterIdLst>
  <p:sldIdLst>
    <p:sldId id="259" r:id="rId3"/>
  </p:sldIdLst>
  <p:sldSz cx="9144000" cy="6858000" type="screen4x3"/>
  <p:notesSz cx="6858000" cy="9144000"/>
  <p:embeddedFontLst>
    <p:embeddedFont>
      <p:font typeface="WSRGPG+Microsoft YaHei Bold"/>
      <p:regular r:id="rId5"/>
    </p:embeddedFont>
  </p:embeddedFontLst>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00"/>
    <p:restoredTop sz="0"/>
  </p:normalViewPr>
  <p:slideViewPr>
    <p:cSldViewPr>
      <p:cViewPr>
        <p:scale>
          <a:sx n="73" d="100"/>
          <a:sy n="73" d="100"/>
        </p:scale>
        <p:origin x="0" y="0"/>
      </p:cViewPr>
    </p:cSldViewPr>
  </p:slideViewPr>
  <p:notesViewPr>
    <p:cSldViewPr>
      <p:cViewPr>
        <p:scale>
          <a:sx n="1" d="100"/>
          <a:sy n="1"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slideMaster" Target="slideMasters/slideMaster2.xml" /><Relationship Id="rId3" Type="http://schemas.openxmlformats.org/officeDocument/2006/relationships/slide" Target="slides/slide1.xml" /><Relationship Id="rId4" Type="http://schemas.openxmlformats.org/officeDocument/2006/relationships/tags" Target="tags/tag1.xml" /><Relationship Id="rId5" Type="http://schemas.openxmlformats.org/officeDocument/2006/relationships/font" Target="fonts/font1.fntdata"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p:txBody>
          <a:bodyPr/>
          <a:lstStyle/>
          <a:p>
            <a:r>
              <a:rPr lang="en-US" smtClean="0"/>
              <a:t>Click to edit Master title style</a:t>
            </a:r>
            <a:endParaRPr lang="en-US"/>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2"/>
          </p:nvPr>
        </p:nvSpPr>
        <p:spPr/>
        <p:txBody>
          <a:bodyPr/>
          <a:lstStyle/>
          <a:p>
            <a:fld id="{4B5933D1-D5AE-4EC1-B5F0-30912D2505A1}" type="datetimeFigureOut">
              <a:rPr lang="en-US" smtClean="0"/>
              <a:t>11/7/2009</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2962E3FE-C7E3-4585-9609-86F66B5CF174}" type="datetimeFigureOut">
              <a:rPr lang="en-US" smtClean="0"/>
              <a:t>11/7/2009</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FD363ED8-B2C4-4F1F-A3E1-AAC6A3093754}" type="datetimeFigureOut">
              <a:rPr lang="en-US" smtClean="0"/>
              <a:t>11/7/2009</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p:spTree>
      <p:nvGrpSpPr>
        <p:cNvPr id="1" name=""/>
        <p:cNvGrpSpPr/>
        <p:nvPr/>
      </p:nvGrpSpPr>
      <p:grpSpPr>
        <a:xfrm>
          <a:off x="0" y="0"/>
          <a:ext cx="0" cy="0"/>
        </a:xfrm>
      </p:grpSpPr>
      <p:sp>
        <p:nvSpPr>
          <p:cNvPr id="2" name="Header 1"/>
          <p:cNvSpPr>
            <a:spLocks noGrp="1"/>
          </p:cNvSpPr>
          <p:nvPr>
            <p:ph type="title"/>
          </p:nvPr>
        </p:nvSpPr>
        <p:spPr>
          <a:xfrm>
            <a:off x="457008" y="274646"/>
            <a:ext cx="8226142" cy="176139"/>
          </a:xfrm>
        </p:spPr>
        <p:txBody>
          <a:bodyPr/>
          <a:lstStyle/>
          <a:p>
            <a:r>
              <a:rPr lang="en-US" smtClean="0"/>
              <a:t>Title</a:t>
            </a:r>
            <a:endParaRPr lang="en-US"/>
          </a:p>
        </p:txBody>
      </p:sp>
      <p:sp>
        <p:nvSpPr>
          <p:cNvPr id="3" name="Text 2"/>
          <p:cNvSpPr>
            <a:spLocks noGrp="1"/>
          </p:cNvSpPr>
          <p:nvPr>
            <p:ph type="body" idx="1"/>
          </p:nvPr>
        </p:nvSpPr>
        <p:spPr>
          <a:xfrm>
            <a:off x="457008" y="1579216"/>
            <a:ext cx="8226142" cy="880694"/>
          </a:xfrm>
        </p:spPr>
        <p:txBody>
          <a:bodyPr/>
          <a:lstStyle/>
          <a:p>
            <a:pPr lvl="0"/>
            <a:r>
              <a:rPr lang="en-US" smtClean="0"/>
              <a:t>Text</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3"/>
          <p:cNvSpPr>
            <a:spLocks noGrp="1"/>
          </p:cNvSpPr>
          <p:nvPr>
            <p:ph type="dt" sz="half" idx="10"/>
          </p:nvPr>
        </p:nvSpPr>
        <p:spPr>
          <a:xfrm>
            <a:off x="457008" y="6385524"/>
            <a:ext cx="2102235" cy="176139"/>
          </a:xfrm>
        </p:spPr>
        <p:txBody>
          <a:bodyPr/>
          <a:lstStyle/>
          <a:p>
            <a:fld id="{C16525B2-4347-4F72-BAF7-76B19438D329}" type="datetimeFigureOut">
              <a:rPr lang="en-US" smtClean="0"/>
              <a:t>27.02.2014</a:t>
            </a:fld>
            <a:endParaRPr lang="en-US"/>
          </a:p>
        </p:txBody>
      </p:sp>
      <p:sp>
        <p:nvSpPr>
          <p:cNvPr id="5" name="Footer 4"/>
          <p:cNvSpPr>
            <a:spLocks noGrp="1"/>
          </p:cNvSpPr>
          <p:nvPr>
            <p:ph type="ftr" sz="quarter" idx="11"/>
          </p:nvPr>
        </p:nvSpPr>
        <p:spPr>
          <a:xfrm>
            <a:off x="3107654" y="6385524"/>
            <a:ext cx="2924849" cy="176139"/>
          </a:xfrm>
        </p:spPr>
        <p:txBody>
          <a:bodyPr/>
          <a:lstStyle/>
          <a:p>
            <a:endParaRPr lang="en-US"/>
          </a:p>
        </p:txBody>
      </p:sp>
      <p:sp>
        <p:nvSpPr>
          <p:cNvPr id="6" name="Slide number 5"/>
          <p:cNvSpPr>
            <a:spLocks noGrp="1"/>
          </p:cNvSpPr>
          <p:nvPr>
            <p:ph type="sldNum" sz="quarter" idx="12"/>
          </p:nvPr>
        </p:nvSpPr>
        <p:spPr>
          <a:xfrm>
            <a:off x="6580914" y="6385524"/>
            <a:ext cx="2102235" cy="176139"/>
          </a:xfrm>
        </p:spPr>
        <p:txBody>
          <a:bodyPr/>
          <a:lstStyle/>
          <a:p>
            <a:fld id="{80F073CC-40D5-4B23-8DF0-9BD0A0C12F2C}" type="slidenum">
              <a:rPr lang="en-US" smtClean="0"/>
              <a:t>0</a:t>
            </a:fld>
            <a:endParaRPr 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08B30CF6-F58C-4250-8BDA-3FF81CA61E44}" type="datetimeFigureOut">
              <a:rPr lang="en-US" smtClean="0"/>
              <a:t>11/7/2009</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smtClean="0"/>
              <a:t>Click to edit Master text styles</a:t>
            </a:r>
          </a:p>
        </p:txBody>
      </p:sp>
      <p:sp>
        <p:nvSpPr>
          <p:cNvPr id="4" name="Date Placeholder 3"/>
          <p:cNvSpPr>
            <a:spLocks noGrp="1"/>
          </p:cNvSpPr>
          <p:nvPr>
            <p:ph type="dt" sz="half" idx="2"/>
          </p:nvPr>
        </p:nvSpPr>
        <p:spPr/>
        <p:txBody>
          <a:bodyPr/>
          <a:lstStyle/>
          <a:p>
            <a:fld id="{C0687350-0D5E-455B-8187-E20EF9E43B7F}" type="datetimeFigureOut">
              <a:rPr lang="en-US" smtClean="0"/>
              <a:t>11/7/2009</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3"/>
          </p:nvPr>
        </p:nvSpPr>
        <p:spPr/>
        <p:txBody>
          <a:bodyPr/>
          <a:lstStyle/>
          <a:p>
            <a:fld id="{8AA0D461-85D4-434F-A86C-DC63DBCD9E5F}" type="datetimeFigureOut">
              <a:rPr lang="en-US" smtClean="0"/>
              <a:t>11/7/2009</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5"/>
          </p:nvPr>
        </p:nvSpPr>
        <p:spPr/>
        <p:txBody>
          <a:bodyPr/>
          <a:lstStyle/>
          <a:p>
            <a:fld id="{919978EF-936E-42F9-962F-856872FD6E92}" type="datetimeFigureOut">
              <a:rPr lang="en-US" smtClean="0"/>
              <a:t>11/7/2009</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
          </p:nvPr>
        </p:nvSpPr>
        <p:spPr/>
        <p:txBody>
          <a:bodyPr/>
          <a:lstStyle/>
          <a:p>
            <a:fld id="{7CB6341F-E7B3-49D3-9809-B1152423F9B4}" type="datetimeFigureOut">
              <a:rPr lang="en-US" smtClean="0"/>
              <a:t>11/7/2009</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p:nvPr>
        </p:nvSpPr>
        <p:spPr/>
        <p:txBody>
          <a:bodyPr/>
          <a:lstStyle/>
          <a:p>
            <a:fld id="{53F51661-10C7-402B-9949-B6473396098A}" type="datetimeFigureOut">
              <a:rPr lang="en-US" smtClean="0"/>
              <a:t>11/7/2009</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p:cNvSpPr>
            <a:spLocks noGrp="1"/>
          </p:cNvSpPr>
          <p:nvPr>
            <p:ph type="dt" sz="half" idx="3"/>
          </p:nvPr>
        </p:nvSpPr>
        <p:spPr/>
        <p:txBody>
          <a:bodyPr/>
          <a:lstStyle/>
          <a:p>
            <a:fld id="{5452EFBD-FB78-4673-A38B-E79D680B8542}" type="datetimeFigureOut">
              <a:rPr lang="en-US" smtClean="0"/>
              <a:t>11/7/2009</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p:cNvSpPr>
            <a:spLocks noGrp="1"/>
          </p:cNvSpPr>
          <p:nvPr>
            <p:ph type="dt" sz="half" idx="3"/>
          </p:nvPr>
        </p:nvSpPr>
        <p:spPr/>
        <p:txBody>
          <a:bodyPr/>
          <a:lstStyle/>
          <a:p>
            <a:fld id="{DDF3E4A6-1502-4D2D-AAFD-DDA11444A9EF}" type="datetimeFigureOut">
              <a:rPr lang="en-US" smtClean="0"/>
              <a:t>11/7/2009</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theme" Target="../theme/theme2.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11/7/2009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Holder 2"/>
          <p:cNvSpPr>
            <a:spLocks noGrp="1"/>
          </p:cNvSpPr>
          <p:nvPr>
            <p:ph type="title"/>
          </p:nvPr>
        </p:nvSpPr>
        <p:spPr>
          <a:xfrm>
            <a:off x="457008" y="274646"/>
            <a:ext cx="8226142" cy="109858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457008" y="1579216"/>
            <a:ext cx="8226142" cy="4531662"/>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3107654" y="6385524"/>
            <a:ext cx="2924849" cy="343308"/>
          </a:xfrm>
          <a:prstGeom prst="rect">
            <a:avLst/>
          </a:prstGeom>
        </p:spPr>
        <p:txBody>
          <a:bodyPr wrap="square" lIns="0" tIns="0" rIns="0" bIns="0">
            <a:spAutoFit/>
          </a:bodyPr>
          <a:lstStyle>
            <a:defPPr>
              <a:defRPr lang="en-US"/>
            </a:defPPr>
            <a:lvl1pPr marL="0" algn="ctr" defTabSz="587130" rtl="0" eaLnBrk="1" latinLnBrk="0" hangingPunct="0">
              <a:defRPr sz="1156" kern="1200">
                <a:solidFill>
                  <a:schemeClr val="tx1">
                    <a:tint val="75000"/>
                  </a:schemeClr>
                </a:solidFill>
                <a:latin typeface="Arial" pitchFamily="34" charset="0"/>
                <a:ea typeface="Arial" pitchFamily="34" charset="0"/>
                <a:cs typeface="Arial" pitchFamily="34" charset="0"/>
              </a:defRPr>
            </a:lvl1pPr>
          </a:lstStyle>
          <a:p/>
        </p:txBody>
      </p:sp>
      <p:sp>
        <p:nvSpPr>
          <p:cNvPr id="5" name="Holder 5"/>
          <p:cNvSpPr>
            <a:spLocks noGrp="1"/>
          </p:cNvSpPr>
          <p:nvPr>
            <p:ph type="dt" sz="half" idx="6"/>
          </p:nvPr>
        </p:nvSpPr>
        <p:spPr>
          <a:xfrm>
            <a:off x="457008" y="6385524"/>
            <a:ext cx="2102235" cy="343308"/>
          </a:xfrm>
          <a:prstGeom prst="rect">
            <a:avLst/>
          </a:prstGeom>
        </p:spPr>
        <p:txBody>
          <a:bodyPr wrap="square" lIns="0" tIns="0" rIns="0" bIns="0">
            <a:spAutoFit/>
          </a:bodyPr>
          <a:lstStyle>
            <a:defPPr>
              <a:defRPr lang="en-US"/>
            </a:defPPr>
            <a:lvl1pPr marL="0" algn="l" defTabSz="587130" rtl="0" eaLnBrk="1" latinLnBrk="0" hangingPunct="0">
              <a:defRPr sz="1156" kern="1200">
                <a:solidFill>
                  <a:schemeClr val="tx1">
                    <a:tint val="75000"/>
                  </a:schemeClr>
                </a:solidFill>
                <a:latin typeface="Arial" pitchFamily="34" charset="0"/>
                <a:ea typeface="Arial" pitchFamily="34" charset="0"/>
                <a:cs typeface="Arial" pitchFamily="34" charset="0"/>
              </a:defRPr>
            </a:lvl1pPr>
          </a:lstStyle>
          <a:p>
            <a:fld id="{1D8BD707-D9CF-40AE-B4C6-C98DA3205C09}" type="datetimeFigureOut">
              <a:rPr lang="en-US"/>
              <a:t/>
            </a:fld>
            <a:endParaRPr lang="en-US"/>
          </a:p>
        </p:txBody>
      </p:sp>
      <p:sp>
        <p:nvSpPr>
          <p:cNvPr id="6" name="Holder 6"/>
          <p:cNvSpPr>
            <a:spLocks noGrp="1"/>
          </p:cNvSpPr>
          <p:nvPr>
            <p:ph type="sldNum" sz="quarter" idx="7"/>
          </p:nvPr>
        </p:nvSpPr>
        <p:spPr>
          <a:xfrm>
            <a:off x="6580914" y="6385524"/>
            <a:ext cx="2102235" cy="343308"/>
          </a:xfrm>
          <a:prstGeom prst="rect">
            <a:avLst/>
          </a:prstGeom>
        </p:spPr>
        <p:txBody>
          <a:bodyPr wrap="square" lIns="0" tIns="0" rIns="0" bIns="0">
            <a:spAutoFit/>
          </a:bodyPr>
          <a:lstStyle>
            <a:defPPr>
              <a:defRPr lang="en-US"/>
            </a:defPPr>
            <a:lvl1pPr marL="0" algn="r" defTabSz="587130" rtl="0" eaLnBrk="1" latinLnBrk="0" hangingPunct="0">
              <a:defRPr sz="1156" kern="1200">
                <a:solidFill>
                  <a:schemeClr val="tx1">
                    <a:tint val="75000"/>
                  </a:schemeClr>
                </a:solidFill>
                <a:latin typeface="Arial" pitchFamily="34" charset="0"/>
                <a:ea typeface="Arial" pitchFamily="34" charset="0"/>
                <a:cs typeface="Arial" pitchFamily="34" charset="0"/>
              </a:defRPr>
            </a:lvl1pPr>
          </a:lstStyle>
          <a:p>
            <a:fld id="{B6F15528-21DE-4FAA-801E-634DDDAF4B2B}" type="slidenum">
              <a:t>В‹#В›</a:t>
            </a:fld>
          </a:p>
        </p:txBody>
      </p:sp>
    </p:spTree>
  </p:cSld>
  <p:clrMap bg1="lt1" tx1="dk1" bg2="lt2" tx2="dk2" accent1="accent1" accent2="accent2" accent3="accent3" accent4="accent4" accent5="accent5" accent6="accent6" hlink="hlink" folHlink="folHlink"/>
  <p:sldLayoutIdLst>
    <p:sldLayoutId id="2147483660" r:id="rId1"/>
  </p:sldLayoutIdLst>
  <p:transition/>
  <p:timing/>
  <p:txStyles>
    <p:titleStyle>
      <a:lvl1pPr>
        <a:defRPr>
          <a:latin typeface="+mj-lt"/>
          <a:ea typeface="+mj-ea"/>
          <a:cs typeface="+mj-cs"/>
        </a:defRPr>
      </a:lvl1pPr>
    </p:titleStyle>
    <p:bodyStyle>
      <a:lvl1pPr marL="0">
        <a:defRPr>
          <a:latin typeface="+mn-lt"/>
          <a:ea typeface="+mn-ea"/>
          <a:cs typeface="+mn-cs"/>
        </a:defRPr>
      </a:lvl1pPr>
      <a:lvl2pPr marL="293565">
        <a:defRPr>
          <a:latin typeface="+mn-lt"/>
          <a:ea typeface="+mn-ea"/>
          <a:cs typeface="+mn-cs"/>
        </a:defRPr>
      </a:lvl2pPr>
      <a:lvl3pPr marL="587130">
        <a:defRPr>
          <a:latin typeface="+mn-lt"/>
          <a:ea typeface="+mn-ea"/>
          <a:cs typeface="+mn-cs"/>
        </a:defRPr>
      </a:lvl3pPr>
      <a:lvl4pPr marL="880694">
        <a:defRPr>
          <a:latin typeface="+mn-lt"/>
          <a:ea typeface="+mn-ea"/>
          <a:cs typeface="+mn-cs"/>
        </a:defRPr>
      </a:lvl4pPr>
      <a:lvl5pPr marL="1174259">
        <a:defRPr>
          <a:latin typeface="+mn-lt"/>
          <a:ea typeface="+mn-ea"/>
          <a:cs typeface="+mn-cs"/>
        </a:defRPr>
      </a:lvl5pPr>
      <a:lvl6pPr marL="1467824">
        <a:defRPr>
          <a:latin typeface="+mn-lt"/>
          <a:ea typeface="+mn-ea"/>
          <a:cs typeface="+mn-cs"/>
        </a:defRPr>
      </a:lvl6pPr>
      <a:lvl7pPr marL="1761389">
        <a:defRPr>
          <a:latin typeface="+mn-lt"/>
          <a:ea typeface="+mn-ea"/>
          <a:cs typeface="+mn-cs"/>
        </a:defRPr>
      </a:lvl7pPr>
      <a:lvl8pPr marL="2054954">
        <a:defRPr>
          <a:latin typeface="+mn-lt"/>
          <a:ea typeface="+mn-ea"/>
          <a:cs typeface="+mn-cs"/>
        </a:defRPr>
      </a:lvl8pPr>
      <a:lvl9pPr marL="2348518">
        <a:defRPr>
          <a:latin typeface="+mn-lt"/>
          <a:ea typeface="+mn-ea"/>
          <a:cs typeface="+mn-cs"/>
        </a:defRPr>
      </a:lvl9pPr>
    </p:bodyStyle>
    <p:otherStyle>
      <a:lvl1pPr marL="0">
        <a:defRPr>
          <a:latin typeface="+mn-lt"/>
          <a:ea typeface="+mn-ea"/>
          <a:cs typeface="+mn-cs"/>
        </a:defRPr>
      </a:lvl1pPr>
      <a:lvl2pPr marL="293565">
        <a:defRPr>
          <a:latin typeface="+mn-lt"/>
          <a:ea typeface="+mn-ea"/>
          <a:cs typeface="+mn-cs"/>
        </a:defRPr>
      </a:lvl2pPr>
      <a:lvl3pPr marL="587130">
        <a:defRPr>
          <a:latin typeface="+mn-lt"/>
          <a:ea typeface="+mn-ea"/>
          <a:cs typeface="+mn-cs"/>
        </a:defRPr>
      </a:lvl3pPr>
      <a:lvl4pPr marL="880694">
        <a:defRPr>
          <a:latin typeface="+mn-lt"/>
          <a:ea typeface="+mn-ea"/>
          <a:cs typeface="+mn-cs"/>
        </a:defRPr>
      </a:lvl4pPr>
      <a:lvl5pPr marL="1174259">
        <a:defRPr>
          <a:latin typeface="+mn-lt"/>
          <a:ea typeface="+mn-ea"/>
          <a:cs typeface="+mn-cs"/>
        </a:defRPr>
      </a:lvl5pPr>
      <a:lvl6pPr marL="1467824">
        <a:defRPr>
          <a:latin typeface="+mn-lt"/>
          <a:ea typeface="+mn-ea"/>
          <a:cs typeface="+mn-cs"/>
        </a:defRPr>
      </a:lvl6pPr>
      <a:lvl7pPr marL="1761389">
        <a:defRPr>
          <a:latin typeface="+mn-lt"/>
          <a:ea typeface="+mn-ea"/>
          <a:cs typeface="+mn-cs"/>
        </a:defRPr>
      </a:lvl7pPr>
      <a:lvl8pPr marL="2054954">
        <a:defRPr>
          <a:latin typeface="+mn-lt"/>
          <a:ea typeface="+mn-ea"/>
          <a:cs typeface="+mn-cs"/>
        </a:defRPr>
      </a:lvl8pPr>
      <a:lvl9pPr marL="2348518">
        <a:defRPr>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image" Target="../media/image1.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cSld>
    <p:spTree>
      <p:nvGrpSpPr>
        <p:cNvPr id="1" name=""/>
        <p:cNvGrpSpPr/>
        <p:nvPr/>
      </p:nvGrpSpPr>
      <p:grpSpPr>
        <a:xfrm>
          <a:off x="0" y="0"/>
          <a:ext cx="0" cy="0"/>
        </a:xfrm>
      </p:grpSpPr>
      <p:sp>
        <p:nvSpPr>
          <p:cNvPr id="15" name="object 1"/>
          <p:cNvSpPr/>
          <p:nvPr/>
        </p:nvSpPr>
        <p:spPr>
          <a:xfrm>
            <a:off x="2879925" y="1029107"/>
            <a:ext cx="3386596" cy="4792446"/>
          </a:xfrm>
          <a:prstGeom prst="rect">
            <a:avLst/>
          </a:prstGeom>
          <a:blipFill>
            <a:blip r:embed="rId2"/>
            <a:stretch>
              <a:fillRect/>
            </a:stretch>
          </a:blipFill>
        </p:spPr>
        <p:txBody>
          <a:bodyPr wrap="square" lIns="0" tIns="0" rIns="0" bIns="0" rtlCol="0">
            <a:spAutoFit/>
          </a:bodyPr>
          <a:lstStyle>
            <a:defPPr>
              <a:defRPr lang="en-US"/>
            </a:defPPr>
          </a:lstStyle>
          <a:p/>
        </p:txBody>
      </p:sp>
      <p:sp>
        <p:nvSpPr>
          <p:cNvPr id="3" name="object 3"/>
          <p:cNvSpPr txBox="1"/>
          <p:nvPr/>
        </p:nvSpPr>
        <p:spPr>
          <a:xfrm>
            <a:off x="3481317" y="768428"/>
            <a:ext cx="2281667" cy="153615"/>
          </a:xfrm>
          <a:prstGeom prst="rect">
            <a:avLst/>
          </a:prstGeom>
        </p:spPr>
        <p:txBody>
          <a:bodyPr vert="horz" wrap="square" lIns="0" tIns="0" rIns="0" bIns="0" rtlCol="0">
            <a:spAutoFit/>
          </a:bodyPr>
          <a:lstStyle>
            <a:defPPr>
              <a:defRPr lang="en-US"/>
            </a:defPPr>
          </a:lstStyle>
          <a:p>
            <a:pPr marL="0" marR="0">
              <a:lnSpc>
                <a:spcPts val="1016"/>
              </a:lnSpc>
              <a:spcBef>
                <a:spcPct val="0"/>
              </a:spcBef>
              <a:spcAft>
                <a:spcPct val="0"/>
              </a:spcAft>
            </a:pPr>
            <a:r>
              <a:rPr sz="771" b="1">
                <a:solidFill>
                  <a:srgbClr val="000000"/>
                </a:solidFill>
                <a:latin typeface="WSRGPG+Microsoft YaHei Bold"/>
                <a:cs typeface="WSRGPG+Microsoft YaHei Bold"/>
              </a:rPr>
              <a:t>【每日一练】</a:t>
            </a:r>
            <a:r>
              <a:rPr sz="771" b="1">
                <a:solidFill>
                  <a:srgbClr val="000000"/>
                </a:solidFill>
                <a:latin typeface="Microsoft YaHei"/>
                <a:cs typeface="Microsoft YaHei"/>
              </a:rPr>
              <a:t>2025</a:t>
            </a:r>
            <a:r>
              <a:rPr sz="771" b="1" spc="-37">
                <a:solidFill>
                  <a:srgbClr val="000000"/>
                </a:solidFill>
                <a:latin typeface="Microsoft YaHei"/>
                <a:cs typeface="Microsoft YaHei"/>
              </a:rPr>
              <a:t> </a:t>
            </a:r>
            <a:r>
              <a:rPr sz="771" b="1">
                <a:solidFill>
                  <a:srgbClr val="000000"/>
                </a:solidFill>
                <a:latin typeface="WSRGPG+Microsoft YaHei Bold"/>
                <a:cs typeface="WSRGPG+Microsoft YaHei Bold"/>
              </a:rPr>
              <a:t>年教师招聘考试（</a:t>
            </a:r>
            <a:r>
              <a:rPr sz="771" b="1">
                <a:solidFill>
                  <a:srgbClr val="000000"/>
                </a:solidFill>
                <a:latin typeface="Microsoft YaHei"/>
                <a:cs typeface="Microsoft YaHei"/>
              </a:rPr>
              <a:t>4</a:t>
            </a:r>
            <a:r>
              <a:rPr sz="771" b="1" spc="-37">
                <a:solidFill>
                  <a:srgbClr val="000000"/>
                </a:solidFill>
                <a:latin typeface="Microsoft YaHei"/>
                <a:cs typeface="Microsoft YaHei"/>
              </a:rPr>
              <a:t> </a:t>
            </a:r>
            <a:r>
              <a:rPr sz="771" b="1">
                <a:solidFill>
                  <a:srgbClr val="000000"/>
                </a:solidFill>
                <a:latin typeface="WSRGPG+Microsoft YaHei Bold"/>
                <a:cs typeface="WSRGPG+Microsoft YaHei Bold"/>
              </a:rPr>
              <a:t>月</a:t>
            </a:r>
            <a:r>
              <a:rPr sz="771" b="1">
                <a:solidFill>
                  <a:srgbClr val="000000"/>
                </a:solidFill>
                <a:latin typeface="Times New Roman"/>
                <a:cs typeface="Times New Roman"/>
              </a:rPr>
              <a:t> </a:t>
            </a:r>
            <a:r>
              <a:rPr sz="771" b="1">
                <a:solidFill>
                  <a:srgbClr val="000000"/>
                </a:solidFill>
                <a:latin typeface="Microsoft YaHei"/>
                <a:cs typeface="Microsoft YaHei"/>
              </a:rPr>
              <a:t>28</a:t>
            </a:r>
            <a:r>
              <a:rPr sz="771" b="1" spc="-37">
                <a:solidFill>
                  <a:srgbClr val="000000"/>
                </a:solidFill>
                <a:latin typeface="Microsoft YaHei"/>
                <a:cs typeface="Microsoft YaHei"/>
              </a:rPr>
              <a:t> </a:t>
            </a:r>
            <a:r>
              <a:rPr sz="771" b="1">
                <a:solidFill>
                  <a:srgbClr val="000000"/>
                </a:solidFill>
                <a:latin typeface="WSRGPG+Microsoft YaHei Bold"/>
                <a:cs typeface="WSRGPG+Microsoft YaHei Bold"/>
              </a:rPr>
              <a:t>日）</a:t>
            </a:r>
          </a:p>
        </p:txBody>
      </p:sp>
      <p:sp>
        <p:nvSpPr>
          <p:cNvPr id="4" name="object 4"/>
          <p:cNvSpPr txBox="1"/>
          <p:nvPr/>
        </p:nvSpPr>
        <p:spPr>
          <a:xfrm>
            <a:off x="2879925" y="1030452"/>
            <a:ext cx="611593"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WSRGPG+Microsoft YaHei Bold"/>
                <a:cs typeface="WSRGPG+Microsoft YaHei Bold"/>
              </a:rPr>
              <a:t>ꢀꢀ答案解析</a:t>
            </a:r>
          </a:p>
        </p:txBody>
      </p:sp>
      <p:sp>
        <p:nvSpPr>
          <p:cNvPr id="5" name="object 5"/>
          <p:cNvSpPr txBox="1"/>
          <p:nvPr/>
        </p:nvSpPr>
        <p:spPr>
          <a:xfrm>
            <a:off x="2879925" y="1321571"/>
            <a:ext cx="697216"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WSRGPG+Microsoft YaHei Bold"/>
                <a:cs typeface="WSRGPG+Microsoft YaHei Bold"/>
              </a:rPr>
              <a:t>ꢀꢀ一、单选题</a:t>
            </a:r>
          </a:p>
        </p:txBody>
      </p:sp>
      <p:sp>
        <p:nvSpPr>
          <p:cNvPr id="6" name="object 6"/>
          <p:cNvSpPr txBox="1"/>
          <p:nvPr/>
        </p:nvSpPr>
        <p:spPr>
          <a:xfrm>
            <a:off x="2879925" y="1612689"/>
            <a:ext cx="3486446"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WSRGPG+Microsoft YaHei Bold"/>
                <a:cs typeface="WSRGPG+Microsoft YaHei Bold"/>
              </a:rPr>
              <a:t>ꢀꢀ</a:t>
            </a:r>
            <a:r>
              <a:rPr sz="674" b="1">
                <a:solidFill>
                  <a:srgbClr val="000000"/>
                </a:solidFill>
                <a:latin typeface="Microsoft YaHei"/>
                <a:cs typeface="Microsoft YaHei"/>
              </a:rPr>
              <a:t>1.C</a:t>
            </a:r>
            <a:r>
              <a:rPr sz="674" b="1">
                <a:solidFill>
                  <a:srgbClr val="000000"/>
                </a:solidFill>
                <a:latin typeface="WSRGPG+Microsoft YaHei Bold"/>
                <a:cs typeface="WSRGPG+Microsoft YaHei Bold"/>
              </a:rPr>
              <a:t>【解析】“绩</a:t>
            </a:r>
            <a:r>
              <a:rPr sz="674" b="1" spc="-8">
                <a:solidFill>
                  <a:srgbClr val="000000"/>
                </a:solidFill>
                <a:latin typeface="Microsoft YaHei"/>
                <a:cs typeface="Microsoft YaHei"/>
              </a:rPr>
              <a:t>”</a:t>
            </a:r>
            <a:r>
              <a:rPr sz="674" b="1">
                <a:solidFill>
                  <a:srgbClr val="000000"/>
                </a:solidFill>
                <a:latin typeface="WSRGPG+Microsoft YaHei Bold"/>
                <a:cs typeface="WSRGPG+Microsoft YaHei Bold"/>
              </a:rPr>
              <a:t>主要考核完成工作任务的数量、质量、效率，取得成果的水平及社</a:t>
            </a:r>
          </a:p>
        </p:txBody>
      </p:sp>
      <p:sp>
        <p:nvSpPr>
          <p:cNvPr id="7" name="object 7"/>
          <p:cNvSpPr txBox="1"/>
          <p:nvPr/>
        </p:nvSpPr>
        <p:spPr>
          <a:xfrm>
            <a:off x="2879925" y="1867112"/>
            <a:ext cx="2495301"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WSRGPG+Microsoft YaHei Bold"/>
                <a:cs typeface="WSRGPG+Microsoft YaHei Bold"/>
              </a:rPr>
              <a:t>会效益和经济效益。而“工作能力”是属于“能”这一方面的。</a:t>
            </a:r>
          </a:p>
        </p:txBody>
      </p:sp>
      <p:sp>
        <p:nvSpPr>
          <p:cNvPr id="8" name="object 8"/>
          <p:cNvSpPr txBox="1"/>
          <p:nvPr/>
        </p:nvSpPr>
        <p:spPr>
          <a:xfrm>
            <a:off x="2879926" y="2158230"/>
            <a:ext cx="3482103" cy="391894"/>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WSRGPG+Microsoft YaHei Bold"/>
                <a:cs typeface="WSRGPG+Microsoft YaHei Bold"/>
              </a:rPr>
              <a:t>ꢀꢀ</a:t>
            </a:r>
            <a:r>
              <a:rPr sz="674" b="1">
                <a:solidFill>
                  <a:srgbClr val="000000"/>
                </a:solidFill>
                <a:latin typeface="Microsoft YaHei"/>
                <a:cs typeface="Microsoft YaHei"/>
              </a:rPr>
              <a:t>D</a:t>
            </a:r>
            <a:r>
              <a:rPr sz="674" b="1">
                <a:solidFill>
                  <a:srgbClr val="000000"/>
                </a:solidFill>
                <a:latin typeface="WSRGPG+Microsoft YaHei Bold"/>
                <a:cs typeface="WSRGPG+Microsoft YaHei Bold"/>
              </a:rPr>
              <a:t>【解析】《事业单位人事管理条例》第</a:t>
            </a:r>
            <a:r>
              <a:rPr sz="674" b="1">
                <a:solidFill>
                  <a:srgbClr val="000000"/>
                </a:solidFill>
                <a:latin typeface="Times New Roman"/>
                <a:cs typeface="Times New Roman"/>
              </a:rPr>
              <a:t> </a:t>
            </a:r>
            <a:r>
              <a:rPr sz="674" b="1">
                <a:solidFill>
                  <a:srgbClr val="000000"/>
                </a:solidFill>
                <a:latin typeface="Microsoft YaHei"/>
                <a:cs typeface="Microsoft YaHei"/>
              </a:rPr>
              <a:t>13</a:t>
            </a:r>
            <a:r>
              <a:rPr sz="674" b="1" spc="-33">
                <a:solidFill>
                  <a:srgbClr val="000000"/>
                </a:solidFill>
                <a:latin typeface="Microsoft YaHei"/>
                <a:cs typeface="Microsoft YaHei"/>
              </a:rPr>
              <a:t> </a:t>
            </a:r>
            <a:r>
              <a:rPr sz="674" b="1">
                <a:solidFill>
                  <a:srgbClr val="000000"/>
                </a:solidFill>
                <a:latin typeface="WSRGPG+Microsoft YaHei Bold"/>
                <a:cs typeface="WSRGPG+Microsoft YaHei Bold"/>
              </a:rPr>
              <a:t>条规定，初次就业的工作人员与事业单位</a:t>
            </a:r>
          </a:p>
          <a:p>
            <a:pPr marL="0" marR="0">
              <a:lnSpc>
                <a:spcPts val="889"/>
              </a:lnSpc>
              <a:spcBef>
                <a:spcPts val="1113"/>
              </a:spcBef>
              <a:spcAft>
                <a:spcPct val="0"/>
              </a:spcAft>
            </a:pPr>
            <a:r>
              <a:rPr sz="674" b="1">
                <a:solidFill>
                  <a:srgbClr val="000000"/>
                </a:solidFill>
                <a:latin typeface="WSRGPG+Microsoft YaHei Bold"/>
                <a:cs typeface="WSRGPG+Microsoft YaHei Bold"/>
              </a:rPr>
              <a:t>订立的聘用合同期限</a:t>
            </a:r>
            <a:r>
              <a:rPr sz="674" b="1">
                <a:solidFill>
                  <a:srgbClr val="000000"/>
                </a:solidFill>
                <a:latin typeface="Times New Roman"/>
                <a:cs typeface="Times New Roman"/>
              </a:rPr>
              <a:t> </a:t>
            </a:r>
            <a:r>
              <a:rPr sz="674" b="1">
                <a:solidFill>
                  <a:srgbClr val="000000"/>
                </a:solidFill>
                <a:latin typeface="Microsoft YaHei"/>
                <a:cs typeface="Microsoft YaHei"/>
              </a:rPr>
              <a:t>3</a:t>
            </a:r>
            <a:r>
              <a:rPr sz="674" b="1" spc="-32">
                <a:solidFill>
                  <a:srgbClr val="000000"/>
                </a:solidFill>
                <a:latin typeface="Microsoft YaHei"/>
                <a:cs typeface="Microsoft YaHei"/>
              </a:rPr>
              <a:t> </a:t>
            </a:r>
            <a:r>
              <a:rPr sz="674" b="1">
                <a:solidFill>
                  <a:srgbClr val="000000"/>
                </a:solidFill>
                <a:latin typeface="WSRGPG+Microsoft YaHei Bold"/>
                <a:cs typeface="WSRGPG+Microsoft YaHei Bold"/>
              </a:rPr>
              <a:t>年以上的，试用期为</a:t>
            </a:r>
            <a:r>
              <a:rPr sz="674" b="1">
                <a:solidFill>
                  <a:srgbClr val="000000"/>
                </a:solidFill>
                <a:latin typeface="Times New Roman"/>
                <a:cs typeface="Times New Roman"/>
              </a:rPr>
              <a:t> </a:t>
            </a:r>
            <a:r>
              <a:rPr sz="674" b="1">
                <a:solidFill>
                  <a:srgbClr val="000000"/>
                </a:solidFill>
                <a:latin typeface="Microsoft YaHei"/>
                <a:cs typeface="Microsoft YaHei"/>
              </a:rPr>
              <a:t>12</a:t>
            </a:r>
            <a:r>
              <a:rPr sz="674" b="1" spc="-33">
                <a:solidFill>
                  <a:srgbClr val="000000"/>
                </a:solidFill>
                <a:latin typeface="Microsoft YaHei"/>
                <a:cs typeface="Microsoft YaHei"/>
              </a:rPr>
              <a:t> </a:t>
            </a:r>
            <a:r>
              <a:rPr sz="674" b="1">
                <a:solidFill>
                  <a:srgbClr val="000000"/>
                </a:solidFill>
                <a:latin typeface="WSRGPG+Microsoft YaHei Bold"/>
                <a:cs typeface="WSRGPG+Microsoft YaHei Bold"/>
              </a:rPr>
              <a:t>个月。</a:t>
            </a:r>
          </a:p>
        </p:txBody>
      </p:sp>
      <p:sp>
        <p:nvSpPr>
          <p:cNvPr id="9" name="object 9"/>
          <p:cNvSpPr txBox="1"/>
          <p:nvPr/>
        </p:nvSpPr>
        <p:spPr>
          <a:xfrm>
            <a:off x="2879925" y="2703772"/>
            <a:ext cx="3487325"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WSRGPG+Microsoft YaHei Bold"/>
                <a:cs typeface="WSRGPG+Microsoft YaHei Bold"/>
              </a:rPr>
              <a:t>ꢀꢀ</a:t>
            </a:r>
            <a:r>
              <a:rPr sz="674" b="1">
                <a:solidFill>
                  <a:srgbClr val="000000"/>
                </a:solidFill>
                <a:latin typeface="Microsoft YaHei"/>
                <a:cs typeface="Microsoft YaHei"/>
              </a:rPr>
              <a:t>3.B</a:t>
            </a:r>
            <a:r>
              <a:rPr sz="674" b="1">
                <a:solidFill>
                  <a:srgbClr val="000000"/>
                </a:solidFill>
                <a:latin typeface="WSRGPG+Microsoft YaHei Bold"/>
                <a:cs typeface="WSRGPG+Microsoft YaHei Bold"/>
              </a:rPr>
              <a:t>【解析】马克思主义与中国实际相结合的第一次历史性飞跃的理论成果是毛泽东思</a:t>
            </a:r>
          </a:p>
        </p:txBody>
      </p:sp>
      <p:sp>
        <p:nvSpPr>
          <p:cNvPr id="10" name="object 10"/>
          <p:cNvSpPr txBox="1"/>
          <p:nvPr/>
        </p:nvSpPr>
        <p:spPr>
          <a:xfrm>
            <a:off x="2879925" y="2958195"/>
            <a:ext cx="269101"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WSRGPG+Microsoft YaHei Bold"/>
                <a:cs typeface="WSRGPG+Microsoft YaHei Bold"/>
              </a:rPr>
              <a:t>想。</a:t>
            </a:r>
          </a:p>
        </p:txBody>
      </p:sp>
      <p:sp>
        <p:nvSpPr>
          <p:cNvPr id="11" name="object 11"/>
          <p:cNvSpPr txBox="1"/>
          <p:nvPr/>
        </p:nvSpPr>
        <p:spPr>
          <a:xfrm>
            <a:off x="2879925" y="3249313"/>
            <a:ext cx="3400826"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WSRGPG+Microsoft YaHei Bold"/>
                <a:cs typeface="WSRGPG+Microsoft YaHei Bold"/>
              </a:rPr>
              <a:t>ꢀꢀ</a:t>
            </a:r>
            <a:r>
              <a:rPr sz="674" b="1">
                <a:solidFill>
                  <a:srgbClr val="000000"/>
                </a:solidFill>
                <a:latin typeface="Microsoft YaHei"/>
                <a:cs typeface="Microsoft YaHei"/>
              </a:rPr>
              <a:t>4.C</a:t>
            </a:r>
            <a:r>
              <a:rPr sz="674" b="1">
                <a:solidFill>
                  <a:srgbClr val="000000"/>
                </a:solidFill>
                <a:latin typeface="WSRGPG+Microsoft YaHei Bold"/>
                <a:cs typeface="WSRGPG+Microsoft YaHei Bold"/>
              </a:rPr>
              <a:t>【解析】中国特色社会主义事业总体布局是“五位一体”、战略布局是“四个全</a:t>
            </a:r>
          </a:p>
        </p:txBody>
      </p:sp>
      <p:sp>
        <p:nvSpPr>
          <p:cNvPr id="12" name="object 12"/>
          <p:cNvSpPr txBox="1"/>
          <p:nvPr/>
        </p:nvSpPr>
        <p:spPr>
          <a:xfrm>
            <a:off x="2879925" y="3503735"/>
            <a:ext cx="354724" cy="137471"/>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WSRGPG+Microsoft YaHei Bold"/>
                <a:cs typeface="WSRGPG+Microsoft YaHei Bold"/>
              </a:rPr>
              <a:t>面”。</a:t>
            </a:r>
          </a:p>
        </p:txBody>
      </p:sp>
      <p:sp>
        <p:nvSpPr>
          <p:cNvPr id="13" name="object 13"/>
          <p:cNvSpPr txBox="1"/>
          <p:nvPr/>
        </p:nvSpPr>
        <p:spPr>
          <a:xfrm>
            <a:off x="2879926" y="3794854"/>
            <a:ext cx="3522778" cy="900739"/>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WSRGPG+Microsoft YaHei Bold"/>
                <a:cs typeface="WSRGPG+Microsoft YaHei Bold"/>
              </a:rPr>
              <a:t>ꢀꢀ</a:t>
            </a:r>
            <a:r>
              <a:rPr sz="674" b="1">
                <a:solidFill>
                  <a:srgbClr val="000000"/>
                </a:solidFill>
                <a:latin typeface="Microsoft YaHei"/>
                <a:cs typeface="Microsoft YaHei"/>
              </a:rPr>
              <a:t>5.B</a:t>
            </a:r>
            <a:r>
              <a:rPr sz="674" b="1">
                <a:solidFill>
                  <a:srgbClr val="000000"/>
                </a:solidFill>
                <a:latin typeface="WSRGPG+Microsoft YaHei Bold"/>
                <a:cs typeface="WSRGPG+Microsoft YaHei Bold"/>
              </a:rPr>
              <a:t>【解析】由于市场中的每个生产经营者对市场前景的判断并不能从宏观层面做准确</a:t>
            </a:r>
          </a:p>
          <a:p>
            <a:pPr marL="0" marR="0">
              <a:lnSpc>
                <a:spcPts val="889"/>
              </a:lnSpc>
              <a:spcBef>
                <a:spcPts val="1113"/>
              </a:spcBef>
              <a:spcAft>
                <a:spcPct val="0"/>
              </a:spcAft>
            </a:pPr>
            <a:r>
              <a:rPr sz="674" b="1">
                <a:solidFill>
                  <a:srgbClr val="000000"/>
                </a:solidFill>
                <a:latin typeface="WSRGPG+Microsoft YaHei Bold"/>
                <a:cs typeface="WSRGPG+Microsoft YaHei Bold"/>
              </a:rPr>
              <a:t>地把握，也无法控制经济变化的趋势，因此所有生产经营者的决策都会带有一定的盲目性。</a:t>
            </a:r>
          </a:p>
          <a:p>
            <a:pPr marL="0" marR="0">
              <a:lnSpc>
                <a:spcPts val="889"/>
              </a:lnSpc>
              <a:spcBef>
                <a:spcPts val="1113"/>
              </a:spcBef>
              <a:spcAft>
                <a:spcPct val="0"/>
              </a:spcAft>
            </a:pPr>
            <a:r>
              <a:rPr sz="674" b="1" spc="-8">
                <a:solidFill>
                  <a:srgbClr val="000000"/>
                </a:solidFill>
                <a:latin typeface="WSRGPG+Microsoft YaHei Bold"/>
                <a:cs typeface="WSRGPG+Microsoft YaHei Bold"/>
              </a:rPr>
              <a:t>共享单车的急剧增多，使得城市无法消化，一些单车成为城市垃圾，正是因为生产经营者不</a:t>
            </a:r>
          </a:p>
          <a:p>
            <a:pPr marL="0" marR="0">
              <a:lnSpc>
                <a:spcPts val="889"/>
              </a:lnSpc>
              <a:spcBef>
                <a:spcPts val="1113"/>
              </a:spcBef>
              <a:spcAft>
                <a:spcPct val="0"/>
              </a:spcAft>
            </a:pPr>
            <a:r>
              <a:rPr sz="674" b="1">
                <a:solidFill>
                  <a:srgbClr val="000000"/>
                </a:solidFill>
                <a:latin typeface="WSRGPG+Microsoft YaHei Bold"/>
                <a:cs typeface="WSRGPG+Microsoft YaHei Bold"/>
              </a:rPr>
              <a:t>能从宏观层面把握经济变化的趋势，而盲目做出决策。</a:t>
            </a:r>
          </a:p>
        </p:txBody>
      </p:sp>
      <p:sp>
        <p:nvSpPr>
          <p:cNvPr id="14" name="object 14"/>
          <p:cNvSpPr txBox="1"/>
          <p:nvPr/>
        </p:nvSpPr>
        <p:spPr>
          <a:xfrm>
            <a:off x="2879925" y="4849240"/>
            <a:ext cx="3495686" cy="900740"/>
          </a:xfrm>
          <a:prstGeom prst="rect">
            <a:avLst/>
          </a:prstGeom>
        </p:spPr>
        <p:txBody>
          <a:bodyPr vert="horz" wrap="square" lIns="0" tIns="0" rIns="0" bIns="0" rtlCol="0">
            <a:spAutoFit/>
          </a:bodyPr>
          <a:lstStyle>
            <a:defPPr>
              <a:defRPr lang="en-US"/>
            </a:defPPr>
          </a:lstStyle>
          <a:p>
            <a:pPr marL="0" marR="0">
              <a:lnSpc>
                <a:spcPts val="889"/>
              </a:lnSpc>
              <a:spcBef>
                <a:spcPct val="0"/>
              </a:spcBef>
              <a:spcAft>
                <a:spcPct val="0"/>
              </a:spcAft>
            </a:pPr>
            <a:r>
              <a:rPr sz="674" b="1">
                <a:solidFill>
                  <a:srgbClr val="000000"/>
                </a:solidFill>
                <a:latin typeface="WSRGPG+Microsoft YaHei Bold"/>
                <a:cs typeface="WSRGPG+Microsoft YaHei Bold"/>
              </a:rPr>
              <a:t>ꢀꢀ</a:t>
            </a:r>
            <a:r>
              <a:rPr sz="674" b="1">
                <a:solidFill>
                  <a:srgbClr val="000000"/>
                </a:solidFill>
                <a:latin typeface="Microsoft YaHei"/>
                <a:cs typeface="Microsoft YaHei"/>
              </a:rPr>
              <a:t>6.C</a:t>
            </a:r>
            <a:r>
              <a:rPr sz="674" b="1">
                <a:solidFill>
                  <a:srgbClr val="000000"/>
                </a:solidFill>
                <a:latin typeface="WSRGPG+Microsoft YaHei Bold"/>
                <a:cs typeface="WSRGPG+Microsoft YaHei Bold"/>
              </a:rPr>
              <a:t>【解析】需求定理，即在其他条件不变的情况下，某商品的需求量与价格之间呈反</a:t>
            </a:r>
          </a:p>
          <a:p>
            <a:pPr marL="0" marR="0">
              <a:lnSpc>
                <a:spcPts val="889"/>
              </a:lnSpc>
              <a:spcBef>
                <a:spcPts val="1113"/>
              </a:spcBef>
              <a:spcAft>
                <a:spcPct val="0"/>
              </a:spcAft>
            </a:pPr>
            <a:r>
              <a:rPr sz="674" b="1">
                <a:solidFill>
                  <a:srgbClr val="000000"/>
                </a:solidFill>
                <a:latin typeface="WSRGPG+Microsoft YaHei Bold"/>
                <a:cs typeface="WSRGPG+Microsoft YaHei Bold"/>
              </a:rPr>
              <a:t>方向变动。需求量随着商品价格的上升而减少，随着商品价格的下降而增加。</a:t>
            </a:r>
            <a:r>
              <a:rPr sz="674" b="1">
                <a:solidFill>
                  <a:srgbClr val="000000"/>
                </a:solidFill>
                <a:latin typeface="Microsoft YaHei"/>
                <a:cs typeface="Microsoft YaHei"/>
              </a:rPr>
              <a:t>A</a:t>
            </a:r>
            <a:r>
              <a:rPr sz="674" b="1" spc="-40">
                <a:solidFill>
                  <a:srgbClr val="000000"/>
                </a:solidFill>
                <a:latin typeface="WSRGPG+Microsoft YaHei Bold"/>
                <a:cs typeface="WSRGPG+Microsoft YaHei Bold"/>
              </a:rPr>
              <a:t>、</a:t>
            </a:r>
            <a:r>
              <a:rPr sz="674" b="1">
                <a:solidFill>
                  <a:srgbClr val="000000"/>
                </a:solidFill>
                <a:latin typeface="Microsoft YaHei"/>
                <a:cs typeface="Microsoft YaHei"/>
              </a:rPr>
              <a:t>D</a:t>
            </a:r>
            <a:r>
              <a:rPr sz="674" b="1" spc="-32">
                <a:solidFill>
                  <a:srgbClr val="000000"/>
                </a:solidFill>
                <a:latin typeface="Microsoft YaHei"/>
                <a:cs typeface="Microsoft YaHei"/>
              </a:rPr>
              <a:t> </a:t>
            </a:r>
            <a:r>
              <a:rPr sz="674" b="1">
                <a:solidFill>
                  <a:srgbClr val="000000"/>
                </a:solidFill>
                <a:latin typeface="WSRGPG+Microsoft YaHei Bold"/>
                <a:cs typeface="WSRGPG+Microsoft YaHei Bold"/>
              </a:rPr>
              <a:t>两项说</a:t>
            </a:r>
          </a:p>
          <a:p>
            <a:pPr marL="0" marR="0">
              <a:lnSpc>
                <a:spcPts val="889"/>
              </a:lnSpc>
              <a:spcBef>
                <a:spcPts val="1113"/>
              </a:spcBef>
              <a:spcAft>
                <a:spcPct val="0"/>
              </a:spcAft>
            </a:pPr>
            <a:r>
              <a:rPr sz="674" b="1" spc="-7">
                <a:solidFill>
                  <a:srgbClr val="000000"/>
                </a:solidFill>
                <a:latin typeface="WSRGPG+Microsoft YaHei Bold"/>
                <a:cs typeface="WSRGPG+Microsoft YaHei Bold"/>
              </a:rPr>
              <a:t>的是相关商品价格变动引起该商品需求量的变动，错误。</a:t>
            </a:r>
            <a:r>
              <a:rPr sz="674" b="1">
                <a:solidFill>
                  <a:srgbClr val="000000"/>
                </a:solidFill>
                <a:latin typeface="Microsoft YaHei"/>
                <a:cs typeface="Microsoft YaHei"/>
              </a:rPr>
              <a:t>B</a:t>
            </a:r>
            <a:r>
              <a:rPr sz="674" b="1" spc="-32">
                <a:solidFill>
                  <a:srgbClr val="000000"/>
                </a:solidFill>
                <a:latin typeface="Microsoft YaHei"/>
                <a:cs typeface="Microsoft YaHei"/>
              </a:rPr>
              <a:t> </a:t>
            </a:r>
            <a:r>
              <a:rPr sz="674" b="1" spc="-6">
                <a:solidFill>
                  <a:srgbClr val="000000"/>
                </a:solidFill>
                <a:latin typeface="WSRGPG+Microsoft YaHei Bold"/>
                <a:cs typeface="WSRGPG+Microsoft YaHei Bold"/>
              </a:rPr>
              <a:t>项价格变动由很多因素引起，与</a:t>
            </a:r>
          </a:p>
          <a:p>
            <a:pPr marL="0" marR="0">
              <a:lnSpc>
                <a:spcPts val="889"/>
              </a:lnSpc>
              <a:spcBef>
                <a:spcPts val="1113"/>
              </a:spcBef>
              <a:spcAft>
                <a:spcPct val="0"/>
              </a:spcAft>
            </a:pPr>
            <a:r>
              <a:rPr sz="674" b="1">
                <a:solidFill>
                  <a:srgbClr val="000000"/>
                </a:solidFill>
                <a:latin typeface="WSRGPG+Microsoft YaHei Bold"/>
                <a:cs typeface="WSRGPG+Microsoft YaHei Bold"/>
              </a:rPr>
              <a:t>质量没有必然的因果关系。</a:t>
            </a:r>
            <a:r>
              <a:rPr sz="674" b="1">
                <a:solidFill>
                  <a:srgbClr val="000000"/>
                </a:solidFill>
                <a:latin typeface="Microsoft YaHei"/>
                <a:cs typeface="Microsoft YaHei"/>
              </a:rPr>
              <a:t>C</a:t>
            </a:r>
            <a:r>
              <a:rPr sz="674" b="1" spc="-32">
                <a:solidFill>
                  <a:srgbClr val="000000"/>
                </a:solidFill>
                <a:latin typeface="Microsoft YaHei"/>
                <a:cs typeface="Microsoft YaHei"/>
              </a:rPr>
              <a:t> </a:t>
            </a:r>
            <a:r>
              <a:rPr sz="674" b="1">
                <a:solidFill>
                  <a:srgbClr val="000000"/>
                </a:solidFill>
                <a:latin typeface="WSRGPG+Microsoft YaHei Bold"/>
                <a:cs typeface="WSRGPG+Microsoft YaHei Bold"/>
              </a:rPr>
              <a:t>项计算机价格下降，会增加需求量。故选</a:t>
            </a:r>
            <a:r>
              <a:rPr sz="674" b="1">
                <a:solidFill>
                  <a:srgbClr val="000000"/>
                </a:solidFill>
                <a:latin typeface="Times New Roman"/>
                <a:cs typeface="Times New Roman"/>
              </a:rPr>
              <a:t> </a:t>
            </a:r>
            <a:r>
              <a:rPr sz="674" b="1">
                <a:solidFill>
                  <a:srgbClr val="000000"/>
                </a:solidFill>
                <a:latin typeface="Microsoft YaHei"/>
                <a:cs typeface="Microsoft YaHei"/>
              </a:rPr>
              <a:t>C</a:t>
            </a:r>
            <a:r>
              <a:rPr sz="674" b="1">
                <a:solidFill>
                  <a:srgbClr val="000000"/>
                </a:solidFill>
                <a:latin typeface="WSRGPG+Microsoft YaHei Bold"/>
                <a:cs typeface="WSRGPG+Microsoft YaHei Bold"/>
              </a:rPr>
              <a:t>。</a:t>
            </a: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6.14"/>
  <p:tag name="AS_TITLE" val="Aspose.Slides for .NET 2.0"/>
  <p:tag name="AS_VERSION" val="20.6"/>
</p:tagLst>
</file>

<file path=ppt/theme/theme1.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r="http://schemas.openxmlformats.org/officeDocument/2006/relationships" xmlns:a="http://schemas.openxmlformats.org/drawingml/2006/main" name="Theme Office">
  <a:themeElements>
    <a:clrScheme name="Standard">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andard">
      <a:majorFont>
        <a:latin typeface="Calibri"/>
        <a:ea typeface="Arial" pitchFamily="34" charset="0"/>
        <a:cs typeface="Arial"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tand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19</Paragraphs>
  <Slides>1</Slides>
  <Notes>0</Notes>
  <TotalTime>1</TotalTime>
  <HiddenSlides>0</HiddenSlides>
  <MMClips>0</MMClips>
  <ScaleCrop>0</ScaleCrop>
  <HeadingPairs>
    <vt:vector baseType="variant" size="6">
      <vt:variant>
        <vt:lpstr>Fonts used</vt:lpstr>
      </vt:variant>
      <vt:variant>
        <vt:i4>5</vt:i4>
      </vt:variant>
      <vt:variant>
        <vt:lpstr>Theme</vt:lpstr>
      </vt:variant>
      <vt:variant>
        <vt:i4>1</vt:i4>
      </vt:variant>
      <vt:variant>
        <vt:lpstr>Slide Titles</vt:lpstr>
      </vt:variant>
      <vt:variant>
        <vt:i4>1</vt:i4>
      </vt:variant>
    </vt:vector>
  </HeadingPairs>
  <TitlesOfParts>
    <vt:vector baseType="lpstr" size="7">
      <vt:lpstr>Arial</vt:lpstr>
      <vt:lpstr>Calibri</vt:lpstr>
      <vt:lpstr>WSRGPG+Microsoft YaHei Bold</vt:lpstr>
      <vt:lpstr>Microsoft YaHei</vt:lpstr>
      <vt:lpstr>Times New Roman</vt:lpstr>
      <vt:lpstr>Office Theme</vt:lpstr>
      <vt:lpstr>PowerPoint Presentation</vt:lpstr>
    </vt:vector>
  </TitlesOfParts>
  <LinksUpToDate>0</LinksUpToDate>
  <SharedDoc>0</SharedDoc>
  <HyperlinksChanged>0</HyperlinksChanged>
  <Application>Aspose.Slides for .NET</Application>
  <AppVersion>20.0600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2025-04-28T17:03:30.025</cp:lastPrinted>
  <dcterms:created xsi:type="dcterms:W3CDTF">2025-04-28T09:03:30Z</dcterms:created>
  <dcterms:modified xsi:type="dcterms:W3CDTF">2025-04-28T09:03:30Z</dcterms:modified>
</cp:coreProperties>
</file>