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5"/>
  </p:handoutMasterIdLst>
  <p:sldIdLst>
    <p:sldId id="256" r:id="rId3"/>
    <p:sldId id="257" r:id="rId4"/>
  </p:sldIdLst>
  <p:sldSz cx="7560945" cy="10693400"/>
  <p:notesSz cx="6797675" cy="9926320"/>
  <p:custDataLst>
    <p:tags r:id="rId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FFF"/>
    <a:srgbClr val="EFFFFF"/>
    <a:srgbClr val="F5FFFF"/>
    <a:srgbClr val="F9FFFF"/>
    <a:srgbClr val="C2E1E4"/>
    <a:srgbClr val="5FAAFD"/>
    <a:srgbClr val="8EC6CE"/>
    <a:srgbClr val="0D9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3" autoAdjust="0"/>
  </p:normalViewPr>
  <p:slideViewPr>
    <p:cSldViewPr showGuides="1">
      <p:cViewPr>
        <p:scale>
          <a:sx n="100" d="100"/>
          <a:sy n="100" d="100"/>
        </p:scale>
        <p:origin x="-1014" y="2622"/>
      </p:cViewPr>
      <p:guideLst>
        <p:guide orient="horz" pos="3368"/>
        <p:guide pos="2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29EFD66F-FA10-449C-A747-499132A8CFBD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E32F1-19AE-421B-96C2-D7C3AA0CF1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C603A-0BCE-4EF1-B508-774881BFA64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483225" y="428625"/>
            <a:ext cx="1700213" cy="91233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7825" y="428625"/>
            <a:ext cx="4953000" cy="91233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A62A8-7596-4F81-B4C0-6E713AD0429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1D96F-23F7-47DE-BB54-1E78DEE1778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900" y="6872288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6900" y="4532313"/>
            <a:ext cx="6427788" cy="2339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2897-B81F-45A3-B0E3-318A7BB2DA8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56038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4335-9DED-49FD-A58C-CE743B3A914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7825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41750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0C8BB-3003-4A3F-9B05-9AAE3021C2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8A29-8059-423B-8D39-3F12744C978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4C88-1A14-4716-B071-55B7FA7B242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5" y="425450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5925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77825" y="223837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0F2C-7CEE-4FF7-82E9-AAFB6B0995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2725" y="7485063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8223-3178-42AE-B97A-26DCC46F4CC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00FF">
                <a:alpha val="10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737725"/>
            <a:ext cx="1765300" cy="742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863" y="9737725"/>
            <a:ext cx="2395537" cy="742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8138" y="9737725"/>
            <a:ext cx="1765300" cy="742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088C7B74-5144-4D0F-AC41-ADA78440B2E9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9.jpeg"/><Relationship Id="rId10" Type="http://schemas.openxmlformats.org/officeDocument/2006/relationships/image" Target="../media/image18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8775" y="958850"/>
            <a:ext cx="5257800" cy="504825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br>
              <a:rPr lang="en-US" altLang="zh-CN" sz="1700" smtClean="0">
                <a:latin typeface="华文隶书" panose="02010800040101010101" pitchFamily="2" charset="-122"/>
                <a:ea typeface="华文隶书" panose="02010800040101010101" pitchFamily="2" charset="-122"/>
              </a:rPr>
            </a:br>
            <a:r>
              <a:rPr lang="en-US" altLang="zh-CN" sz="1700" smtClean="0">
                <a:solidFill>
                  <a:srgbClr val="0D9CE3"/>
                </a:solidFill>
                <a:latin typeface="Arial Black" panose="020B0A04020102020204" pitchFamily="34" charset="0"/>
                <a:ea typeface="华文琥珀" panose="02010800040101010101" pitchFamily="2" charset="-122"/>
              </a:rPr>
              <a:t>No.62 Senior High School in Tang Shan</a:t>
            </a:r>
            <a:r>
              <a:rPr lang="en-US" altLang="zh-CN" sz="1700" smtClean="0">
                <a:solidFill>
                  <a:srgbClr val="0D9CE3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</a:t>
            </a:r>
            <a:endParaRPr lang="en-US" altLang="zh-CN" sz="1700" smtClean="0">
              <a:solidFill>
                <a:srgbClr val="0D9CE3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052" name="Text Box 22"/>
          <p:cNvSpPr txBox="1">
            <a:spLocks noChangeArrowheads="1"/>
          </p:cNvSpPr>
          <p:nvPr/>
        </p:nvSpPr>
        <p:spPr bwMode="auto">
          <a:xfrm>
            <a:off x="2278063" y="449263"/>
            <a:ext cx="40322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唐山市第六十二中学</a:t>
            </a:r>
            <a:endParaRPr lang="zh-CN" altLang="en-US" sz="3200" b="1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2053" name="Text Box 29"/>
          <p:cNvSpPr txBox="1">
            <a:spLocks noChangeArrowheads="1"/>
          </p:cNvSpPr>
          <p:nvPr/>
        </p:nvSpPr>
        <p:spPr bwMode="auto">
          <a:xfrm>
            <a:off x="3848100" y="4446600"/>
            <a:ext cx="1439863" cy="366712"/>
          </a:xfrm>
          <a:prstGeom prst="rect">
            <a:avLst/>
          </a:prstGeom>
          <a:solidFill>
            <a:srgbClr val="EF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b="1">
                <a:solidFill>
                  <a:srgbClr val="000066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办学条件</a:t>
            </a:r>
            <a:endParaRPr lang="zh-CN" altLang="en-US" b="1">
              <a:solidFill>
                <a:srgbClr val="000066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054" name="Text Box 30"/>
          <p:cNvSpPr txBox="1">
            <a:spLocks noChangeArrowheads="1"/>
          </p:cNvSpPr>
          <p:nvPr/>
        </p:nvSpPr>
        <p:spPr bwMode="auto">
          <a:xfrm>
            <a:off x="244475" y="4959350"/>
            <a:ext cx="5040630" cy="1871980"/>
          </a:xfrm>
          <a:prstGeom prst="rect">
            <a:avLst/>
          </a:prstGeom>
          <a:solidFill>
            <a:srgbClr val="EFFFFF"/>
          </a:solidFill>
          <a:ln w="9525">
            <a:noFill/>
            <a:miter lim="800000"/>
          </a:ln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    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学校占地面积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70063m</a:t>
            </a:r>
            <a:r>
              <a:rPr lang="en-US" altLang="zh-CN" sz="1200" b="1" baseline="30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106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亩），校园建筑面积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23033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m</a:t>
            </a:r>
            <a:r>
              <a:rPr lang="en-US" altLang="zh-CN" sz="1200" b="1" baseline="30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，学生宿舍面积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5218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m</a:t>
            </a:r>
            <a:r>
              <a:rPr lang="en-US" altLang="zh-CN" sz="1200" b="1" baseline="30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，学校绿地面积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3414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m</a:t>
            </a:r>
            <a:r>
              <a:rPr lang="en-US" altLang="zh-CN" sz="1200" b="1" baseline="30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，运动场地面积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17977m</a:t>
            </a:r>
            <a:r>
              <a:rPr lang="en-US" altLang="zh-CN" sz="1200" b="1" baseline="30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。近年来，区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委区政府不断加大教育投入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，学校各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类功能教室、教学仪器设备配备齐全。图书室藏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书近十万册 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。每位教师配备独立办公电脑，连接外网带宽为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100M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每班配置了“班班通”多媒体教学设备，为教育教学活动提供了良好的网络资源环境。</a:t>
            </a:r>
            <a:endParaRPr lang="zh-CN" altLang="en-US" sz="1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2295525" y="7642832"/>
            <a:ext cx="1439863" cy="366713"/>
          </a:xfrm>
          <a:prstGeom prst="rect">
            <a:avLst/>
          </a:prstGeom>
          <a:solidFill>
            <a:srgbClr val="EF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66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师资力量</a:t>
            </a:r>
            <a:r>
              <a:rPr lang="zh-CN" altLang="en-US">
                <a:solidFill>
                  <a:srgbClr val="000066"/>
                </a:solidFill>
              </a:rPr>
              <a:t> </a:t>
            </a:r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056" name="Text Box 33"/>
          <p:cNvSpPr txBox="1">
            <a:spLocks noChangeArrowheads="1"/>
          </p:cNvSpPr>
          <p:nvPr/>
        </p:nvSpPr>
        <p:spPr bwMode="auto">
          <a:xfrm>
            <a:off x="2251075" y="8182582"/>
            <a:ext cx="5011738" cy="1630045"/>
          </a:xfrm>
          <a:prstGeom prst="rect">
            <a:avLst/>
          </a:prstGeom>
          <a:solidFill>
            <a:srgbClr val="EF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altLang="zh-CN" sz="1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学校始终注重对教师的师德教育，在坚持以人为本的前提下，建立</a:t>
            </a:r>
            <a:endParaRPr lang="zh-CN" altLang="en-US" sz="1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科学规范的用人机制，形成了一支师德高尚、业务精湛的教师队伍，促</a:t>
            </a:r>
            <a:endParaRPr lang="zh-CN" altLang="en-US" sz="1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进了学校教育协调稳定的发展。现有教职工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157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人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，其中研究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生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12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人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，本科</a:t>
            </a:r>
            <a:r>
              <a:rPr 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100%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，高级职称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67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人，获得过省、市、区级优质课一等奖的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65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人，省、市、区级骨干教师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58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人。多名教师获得市、区级优秀教师、教学先进工作者、优秀教研组、优秀班主任等荣誉称号。</a:t>
            </a:r>
            <a:endParaRPr lang="zh-CN" altLang="en-US" sz="1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2057" name="Picture 13" descr="1402551988428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9875" y="7326920"/>
            <a:ext cx="1800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1" descr="140050701537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8587395"/>
            <a:ext cx="1800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 Box 51"/>
          <p:cNvSpPr txBox="1">
            <a:spLocks noChangeArrowheads="1"/>
          </p:cNvSpPr>
          <p:nvPr/>
        </p:nvSpPr>
        <p:spPr bwMode="auto">
          <a:xfrm>
            <a:off x="917575" y="8373082"/>
            <a:ext cx="1152525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" b="1">
                <a:ea typeface="黑体" panose="02010609060101010101" pitchFamily="2" charset="-122"/>
              </a:rPr>
              <a:t>集体教研</a:t>
            </a:r>
            <a:endParaRPr lang="zh-CN" altLang="en-US" sz="800" b="1">
              <a:ea typeface="黑体" panose="02010609060101010101" pitchFamily="2" charset="-122"/>
            </a:endParaRPr>
          </a:p>
        </p:txBody>
      </p:sp>
      <p:sp>
        <p:nvSpPr>
          <p:cNvPr id="2060" name="Text Box 52"/>
          <p:cNvSpPr txBox="1">
            <a:spLocks noChangeArrowheads="1"/>
          </p:cNvSpPr>
          <p:nvPr/>
        </p:nvSpPr>
        <p:spPr bwMode="auto">
          <a:xfrm>
            <a:off x="900113" y="9622445"/>
            <a:ext cx="1152525" cy="21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" b="1">
                <a:ea typeface="黑体" panose="02010609060101010101" pitchFamily="2" charset="-122"/>
              </a:rPr>
              <a:t>高效课堂</a:t>
            </a:r>
            <a:endParaRPr lang="zh-CN" altLang="en-US" sz="800" b="1">
              <a:ea typeface="黑体" panose="02010609060101010101" pitchFamily="2" charset="-122"/>
            </a:endParaRPr>
          </a:p>
        </p:txBody>
      </p:sp>
      <p:sp>
        <p:nvSpPr>
          <p:cNvPr id="2061" name="Text Box 28"/>
          <p:cNvSpPr txBox="1">
            <a:spLocks noChangeArrowheads="1"/>
          </p:cNvSpPr>
          <p:nvPr/>
        </p:nvSpPr>
        <p:spPr bwMode="auto">
          <a:xfrm>
            <a:off x="2305050" y="1577975"/>
            <a:ext cx="1439863" cy="366713"/>
          </a:xfrm>
          <a:prstGeom prst="rect">
            <a:avLst/>
          </a:prstGeom>
          <a:solidFill>
            <a:srgbClr val="EF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66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基本情况 </a:t>
            </a:r>
            <a:endParaRPr lang="zh-CN" altLang="en-US" b="1">
              <a:solidFill>
                <a:srgbClr val="000066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062" name="Text Box 6"/>
          <p:cNvSpPr txBox="1">
            <a:spLocks noChangeArrowheads="1"/>
          </p:cNvSpPr>
          <p:nvPr/>
        </p:nvSpPr>
        <p:spPr bwMode="auto">
          <a:xfrm>
            <a:off x="2303463" y="2033588"/>
            <a:ext cx="4932362" cy="2284095"/>
          </a:xfrm>
          <a:prstGeom prst="rect">
            <a:avLst/>
          </a:prstGeom>
          <a:solidFill>
            <a:srgbClr val="EF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1700"/>
              </a:lnSpc>
              <a:spcBef>
                <a:spcPct val="25000"/>
              </a:spcBef>
            </a:pP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唐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山市第六十二中学始建于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1997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年，是河北省示范性高中。现有</a:t>
            </a: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30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个教学班，在校学生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1478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人</a:t>
            </a: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。学校秉承“敬”文化核心理念，以科学管理、优质教学、特色探索赢得了办学水平逐年攀升。</a:t>
            </a:r>
            <a:endParaRPr lang="zh-CN" altLang="en-US" sz="1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1700"/>
              </a:lnSpc>
            </a:pP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办学理念：择合格教师，选科学教法，筑和美平台，育卓越人才。</a:t>
            </a:r>
            <a:endParaRPr lang="zh-CN" altLang="en-US" sz="1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1700"/>
              </a:lnSpc>
              <a:spcBef>
                <a:spcPct val="25000"/>
              </a:spcBef>
            </a:pP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办学目标：规范加特色   合格加特长</a:t>
            </a:r>
            <a:endParaRPr lang="zh-CN" altLang="en-US" sz="1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1700"/>
              </a:lnSpc>
              <a:spcBef>
                <a:spcPct val="25000"/>
              </a:spcBef>
            </a:pP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校        训：励志、勤奋、求实、创新</a:t>
            </a:r>
            <a:endParaRPr lang="zh-CN" altLang="en-US" sz="1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1700"/>
              </a:lnSpc>
              <a:spcBef>
                <a:spcPct val="25000"/>
              </a:spcBef>
            </a:pP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校        风：严谨、求真、践行、和谐</a:t>
            </a:r>
            <a:endParaRPr lang="zh-CN" altLang="en-US" sz="1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1700"/>
              </a:lnSpc>
              <a:spcBef>
                <a:spcPct val="25000"/>
              </a:spcBef>
            </a:pPr>
            <a:r>
              <a:rPr lang="zh-CN" altLang="en-US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教        风：乐教、善教、严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教</a:t>
            </a:r>
            <a:endParaRPr lang="zh-CN" altLang="en-US" sz="12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1700"/>
              </a:lnSpc>
              <a:spcBef>
                <a:spcPct val="25000"/>
              </a:spcBef>
            </a:pP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学        风：爱学、会学、勤学</a:t>
            </a:r>
            <a:endParaRPr lang="zh-CN" altLang="en-US" sz="1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207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" y="3051810"/>
            <a:ext cx="1392555" cy="9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3" name="Text Box 44"/>
          <p:cNvSpPr txBox="1">
            <a:spLocks noChangeArrowheads="1"/>
          </p:cNvSpPr>
          <p:nvPr/>
        </p:nvSpPr>
        <p:spPr bwMode="auto">
          <a:xfrm>
            <a:off x="539433" y="2871153"/>
            <a:ext cx="1439862" cy="213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" b="1"/>
              <a:t>领导来我校督导</a:t>
            </a:r>
            <a:endParaRPr lang="zh-CN" altLang="en-US" sz="800" b="1"/>
          </a:p>
        </p:txBody>
      </p:sp>
      <p:sp>
        <p:nvSpPr>
          <p:cNvPr id="2075" name="Text Box 46"/>
          <p:cNvSpPr txBox="1">
            <a:spLocks noChangeArrowheads="1"/>
          </p:cNvSpPr>
          <p:nvPr/>
        </p:nvSpPr>
        <p:spPr bwMode="auto">
          <a:xfrm>
            <a:off x="557530" y="4173220"/>
            <a:ext cx="1422400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zh-CN" altLang="en-US" sz="800" b="1"/>
              <a:t>秉承“敬”文化核心理念</a:t>
            </a:r>
            <a:endParaRPr lang="zh-CN" altLang="en-US" sz="800" b="1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grpSp>
        <p:nvGrpSpPr>
          <p:cNvPr id="2064" name="Group 61"/>
          <p:cNvGrpSpPr/>
          <p:nvPr/>
        </p:nvGrpSpPr>
        <p:grpSpPr bwMode="auto">
          <a:xfrm>
            <a:off x="5443538" y="4221575"/>
            <a:ext cx="1847850" cy="3767137"/>
            <a:chOff x="3425" y="2869"/>
            <a:chExt cx="1164" cy="2373"/>
          </a:xfrm>
        </p:grpSpPr>
        <p:pic>
          <p:nvPicPr>
            <p:cNvPr id="2065" name="Picture 16" descr="D91EBC8794830BC1C6EE810845B96C8F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5" y="2869"/>
              <a:ext cx="1134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14" descr="SAM_266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5" y="3644"/>
              <a:ext cx="1134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7" name="Text Box 48"/>
            <p:cNvSpPr txBox="1">
              <a:spLocks noChangeArrowheads="1"/>
            </p:cNvSpPr>
            <p:nvPr/>
          </p:nvSpPr>
          <p:spPr bwMode="auto">
            <a:xfrm>
              <a:off x="3818" y="3522"/>
              <a:ext cx="726" cy="1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800" b="1">
                  <a:ea typeface="黑体" panose="02010609060101010101" pitchFamily="2" charset="-122"/>
                </a:rPr>
                <a:t>化学实验室</a:t>
              </a:r>
              <a:endParaRPr lang="zh-CN" altLang="en-US" sz="800" b="1">
                <a:ea typeface="黑体" panose="02010609060101010101" pitchFamily="2" charset="-122"/>
              </a:endParaRPr>
            </a:p>
          </p:txBody>
        </p:sp>
        <p:sp>
          <p:nvSpPr>
            <p:cNvPr id="2068" name="Text Box 49"/>
            <p:cNvSpPr txBox="1">
              <a:spLocks noChangeArrowheads="1"/>
            </p:cNvSpPr>
            <p:nvPr/>
          </p:nvSpPr>
          <p:spPr bwMode="auto">
            <a:xfrm>
              <a:off x="3863" y="4316"/>
              <a:ext cx="726" cy="1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800" b="1">
                  <a:ea typeface="黑体" panose="02010609060101010101" pitchFamily="2" charset="-122"/>
                </a:rPr>
                <a:t>微机室</a:t>
              </a:r>
              <a:endParaRPr lang="zh-CN" altLang="en-US" sz="800" b="1">
                <a:ea typeface="黑体" panose="02010609060101010101" pitchFamily="2" charset="-122"/>
              </a:endParaRPr>
            </a:p>
          </p:txBody>
        </p:sp>
        <p:sp>
          <p:nvSpPr>
            <p:cNvPr id="2069" name="Text Box 50"/>
            <p:cNvSpPr txBox="1">
              <a:spLocks noChangeArrowheads="1"/>
            </p:cNvSpPr>
            <p:nvPr/>
          </p:nvSpPr>
          <p:spPr bwMode="auto">
            <a:xfrm>
              <a:off x="3830" y="5107"/>
              <a:ext cx="726" cy="1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800" b="1">
                  <a:ea typeface="黑体" panose="02010609060101010101" pitchFamily="2" charset="-122"/>
                </a:rPr>
                <a:t>校园环境</a:t>
              </a:r>
              <a:endParaRPr lang="zh-CN" altLang="en-US" sz="800" b="1">
                <a:ea typeface="黑体" panose="02010609060101010101" pitchFamily="2" charset="-122"/>
              </a:endParaRPr>
            </a:p>
          </p:txBody>
        </p:sp>
        <p:pic>
          <p:nvPicPr>
            <p:cNvPr id="2070" name="Picture 58" descr="F94F92544E4CA2A70609CBA636A879DD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31" y="4439"/>
              <a:ext cx="1134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30" y="1457325"/>
            <a:ext cx="1439545" cy="1432560"/>
          </a:xfrm>
          <a:prstGeom prst="rect">
            <a:avLst/>
          </a:prstGeom>
        </p:spPr>
      </p:pic>
      <p:pic>
        <p:nvPicPr>
          <p:cNvPr id="2" name="图片 1" descr="校徽1 拷贝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260" y="321310"/>
            <a:ext cx="102870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5"/>
          <p:cNvSpPr txBox="1">
            <a:spLocks noChangeArrowheads="1"/>
          </p:cNvSpPr>
          <p:nvPr/>
        </p:nvSpPr>
        <p:spPr bwMode="auto">
          <a:xfrm>
            <a:off x="2205038" y="5513440"/>
            <a:ext cx="1439862" cy="366712"/>
          </a:xfrm>
          <a:prstGeom prst="rect">
            <a:avLst/>
          </a:prstGeom>
          <a:solidFill>
            <a:srgbClr val="EF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66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办学成果</a:t>
            </a:r>
            <a:r>
              <a:rPr lang="zh-CN" altLang="en-US">
                <a:solidFill>
                  <a:srgbClr val="000066"/>
                </a:solidFill>
              </a:rPr>
              <a:t> </a:t>
            </a:r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3076" name="Text Box 36"/>
          <p:cNvSpPr txBox="1">
            <a:spLocks noChangeArrowheads="1"/>
          </p:cNvSpPr>
          <p:nvPr/>
        </p:nvSpPr>
        <p:spPr bwMode="auto">
          <a:xfrm>
            <a:off x="2205038" y="6002390"/>
            <a:ext cx="5130988" cy="2143125"/>
          </a:xfrm>
          <a:prstGeom prst="rect">
            <a:avLst/>
          </a:prstGeom>
          <a:solidFill>
            <a:srgbClr val="EFFFFF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altLang="zh-CN" sz="1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2015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年，我校本科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上线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143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人，其中应届文科美术特长生周元同学，在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清华美院专业考试中全国排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13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名，高考文化课成绩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462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分，被</a:t>
            </a:r>
            <a:r>
              <a:rPr lang="zh-CN" altLang="en-US" sz="12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清华大学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录取。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截止到今</a:t>
            </a:r>
            <a:r>
              <a:rPr lang="zh-CN" altLang="en-US" sz="1200" b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年，学校已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连续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13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年本科上 线超百人，且高考本科上线率稳居唐山市同类校前列。多名学生被北京理工、中国传媒、浙江理工、大连工业、北京航空航天、中央戏剧学院、 天津美术学院、北京体育等重点院校录取。学校多次获得唐山市“高中工作先进学校”、“基础教育管理工作先进集体”、丰润区“高考工作先进单位”、“教育目标管理工作优秀单位”、“安全文明校园”等荣誉称号。</a:t>
            </a:r>
            <a:r>
              <a:rPr lang="zh-CN" altLang="en-US" sz="12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endParaRPr lang="zh-CN" altLang="en-US" sz="12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3077" name="Picture 38" descr="IMG_20160620_172042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15913" y="7337425"/>
            <a:ext cx="1800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42"/>
          <p:cNvSpPr>
            <a:spLocks noChangeArrowheads="1"/>
          </p:cNvSpPr>
          <p:nvPr/>
        </p:nvSpPr>
        <p:spPr bwMode="auto">
          <a:xfrm>
            <a:off x="1676400" y="8767080"/>
            <a:ext cx="4175125" cy="641350"/>
          </a:xfrm>
          <a:prstGeom prst="rect">
            <a:avLst/>
          </a:prstGeom>
          <a:solidFill>
            <a:srgbClr val="EBFFFF"/>
          </a:solidFill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rgbClr val="000066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忠敬守信  齐敬虔诚  慎敬谦逊  肃敬严明</a:t>
            </a:r>
            <a:endParaRPr lang="zh-CN" altLang="en-US" b="1" dirty="0">
              <a:solidFill>
                <a:srgbClr val="000066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r>
              <a:rPr lang="zh-CN" altLang="en-US" b="1" dirty="0">
                <a:solidFill>
                  <a:srgbClr val="000066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</a:t>
            </a:r>
            <a:r>
              <a:rPr lang="en-US" altLang="zh-CN" b="1" dirty="0">
                <a:solidFill>
                  <a:srgbClr val="000066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No.62 Senior High School in Tang Shan</a:t>
            </a:r>
            <a:endParaRPr lang="en-US" altLang="zh-CN" b="1" dirty="0">
              <a:solidFill>
                <a:srgbClr val="000066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3079" name="Group 68"/>
          <p:cNvGrpSpPr/>
          <p:nvPr/>
        </p:nvGrpSpPr>
        <p:grpSpPr bwMode="auto">
          <a:xfrm>
            <a:off x="315913" y="620713"/>
            <a:ext cx="7154862" cy="5027612"/>
            <a:chOff x="199" y="193"/>
            <a:chExt cx="4507" cy="3167"/>
          </a:xfrm>
        </p:grpSpPr>
        <p:sp>
          <p:nvSpPr>
            <p:cNvPr id="3085" name="Text Box 22"/>
            <p:cNvSpPr txBox="1">
              <a:spLocks noChangeArrowheads="1"/>
            </p:cNvSpPr>
            <p:nvPr/>
          </p:nvSpPr>
          <p:spPr bwMode="auto">
            <a:xfrm>
              <a:off x="227" y="221"/>
              <a:ext cx="907" cy="231"/>
            </a:xfrm>
            <a:prstGeom prst="rect">
              <a:avLst/>
            </a:prstGeom>
            <a:solidFill>
              <a:srgbClr val="EFFFFF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000066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特色工作</a:t>
              </a:r>
              <a:r>
                <a:rPr lang="zh-CN" altLang="en-US">
                  <a:solidFill>
                    <a:srgbClr val="000066"/>
                  </a:solidFill>
                </a:rPr>
                <a:t> </a:t>
              </a:r>
              <a:endParaRPr lang="zh-CN" altLang="en-US">
                <a:solidFill>
                  <a:srgbClr val="000066"/>
                </a:solidFill>
              </a:endParaRPr>
            </a:p>
          </p:txBody>
        </p:sp>
        <p:sp>
          <p:nvSpPr>
            <p:cNvPr id="3086" name="Text Box 23"/>
            <p:cNvSpPr txBox="1">
              <a:spLocks noChangeArrowheads="1"/>
            </p:cNvSpPr>
            <p:nvPr/>
          </p:nvSpPr>
          <p:spPr bwMode="auto">
            <a:xfrm>
              <a:off x="227" y="505"/>
              <a:ext cx="3176" cy="1067"/>
            </a:xfrm>
            <a:prstGeom prst="rect">
              <a:avLst/>
            </a:prstGeom>
            <a:solidFill>
              <a:srgbClr val="EFFFFF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1800"/>
                </a:lnSpc>
                <a:spcBef>
                  <a:spcPts val="0"/>
                </a:spcBef>
              </a:pPr>
              <a:r>
                <a:rPr lang="en-US" altLang="zh-CN" sz="12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        </a:t>
              </a:r>
              <a:r>
                <a:rPr lang="zh-CN" altLang="en-US" sz="1200" b="1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经过不断的摸索和实践，我校形成了以音体美舞特长生升学为特色的办学模式，从专业场地、教室设置、设备添置、教师配备到组织训练</a:t>
              </a:r>
              <a:r>
                <a:rPr lang="en-US" altLang="zh-CN" sz="1200" b="1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,</a:t>
              </a:r>
              <a:r>
                <a:rPr lang="zh-CN" altLang="en-US" sz="1200" b="1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逐渐实现了规模化、正规化、专业化、科学化。各类工作室专业教师，注重理论研究，深化课程改革，优化课堂模式，推进学科建设，打造专业特色。以深厚的专业素养，精湛的教学艺术，为高等学府培养了一批又一批优秀的艺术体育人才。并多次承办各级各类艺术节等演出任务，深受社会各界好评。特色办学已经成为我校办学品牌和亮点工作。</a:t>
              </a:r>
              <a:r>
                <a:rPr lang="zh-CN" altLang="en-US" sz="12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 </a:t>
              </a:r>
              <a:endParaRPr lang="zh-CN" altLang="en-US" sz="12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pic>
          <p:nvPicPr>
            <p:cNvPr id="3087" name="Picture 27" descr="SAM_262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2" y="1780"/>
              <a:ext cx="1065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29" descr="李继良照片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" y="1781"/>
              <a:ext cx="1065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45" descr="1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2" y="987"/>
              <a:ext cx="1162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46" descr="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2" y="193"/>
              <a:ext cx="1162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 Box 47"/>
            <p:cNvSpPr txBox="1">
              <a:spLocks noChangeArrowheads="1"/>
            </p:cNvSpPr>
            <p:nvPr/>
          </p:nvSpPr>
          <p:spPr bwMode="auto">
            <a:xfrm>
              <a:off x="3572" y="788"/>
              <a:ext cx="1105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800" b="1"/>
                <a:t>华北五省舞蹈大赛一等奖</a:t>
              </a:r>
              <a:r>
                <a:rPr lang="zh-CN" altLang="en-US" b="1"/>
                <a:t> </a:t>
              </a:r>
              <a:endParaRPr lang="zh-CN" altLang="en-US" b="1"/>
            </a:p>
          </p:txBody>
        </p:sp>
        <p:sp>
          <p:nvSpPr>
            <p:cNvPr id="3092" name="Text Box 48"/>
            <p:cNvSpPr txBox="1">
              <a:spLocks noChangeArrowheads="1"/>
            </p:cNvSpPr>
            <p:nvPr/>
          </p:nvSpPr>
          <p:spPr bwMode="auto">
            <a:xfrm>
              <a:off x="3544" y="1549"/>
              <a:ext cx="1162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800" b="1"/>
                <a:t>河北省舞蹈大赛获一等奖</a:t>
              </a:r>
              <a:r>
                <a:rPr lang="zh-CN" altLang="en-US"/>
                <a:t> </a:t>
              </a:r>
              <a:endParaRPr lang="zh-CN" altLang="en-US"/>
            </a:p>
          </p:txBody>
        </p:sp>
        <p:pic>
          <p:nvPicPr>
            <p:cNvPr id="3093" name="Picture 49" descr="IMGA000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17" y="1777"/>
              <a:ext cx="1065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50" descr="SAM_2515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15" y="1781"/>
              <a:ext cx="1065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5" name="Text Box 51"/>
            <p:cNvSpPr txBox="1">
              <a:spLocks noChangeArrowheads="1"/>
            </p:cNvSpPr>
            <p:nvPr/>
          </p:nvSpPr>
          <p:spPr bwMode="auto">
            <a:xfrm>
              <a:off x="510" y="2347"/>
              <a:ext cx="482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800" b="1"/>
                <a:t>美术写生</a:t>
              </a:r>
              <a:r>
                <a:rPr lang="zh-CN" altLang="en-US"/>
                <a:t> </a:t>
              </a:r>
              <a:endParaRPr lang="zh-CN" altLang="en-US"/>
            </a:p>
          </p:txBody>
        </p:sp>
        <p:sp>
          <p:nvSpPr>
            <p:cNvPr id="3096" name="Text Box 52"/>
            <p:cNvSpPr txBox="1">
              <a:spLocks noChangeArrowheads="1"/>
            </p:cNvSpPr>
            <p:nvPr/>
          </p:nvSpPr>
          <p:spPr bwMode="auto">
            <a:xfrm>
              <a:off x="1616" y="2347"/>
              <a:ext cx="482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800" b="1"/>
                <a:t>学生作品</a:t>
              </a:r>
              <a:r>
                <a:rPr lang="zh-CN" altLang="en-US"/>
                <a:t> </a:t>
              </a:r>
              <a:endParaRPr lang="zh-CN" altLang="en-US"/>
            </a:p>
          </p:txBody>
        </p:sp>
        <p:sp>
          <p:nvSpPr>
            <p:cNvPr id="3097" name="Text Box 53"/>
            <p:cNvSpPr txBox="1">
              <a:spLocks noChangeArrowheads="1"/>
            </p:cNvSpPr>
            <p:nvPr/>
          </p:nvSpPr>
          <p:spPr bwMode="auto">
            <a:xfrm>
              <a:off x="2693" y="2347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800" b="1"/>
                <a:t>专业训练</a:t>
              </a:r>
              <a:r>
                <a:rPr lang="zh-CN" altLang="en-US"/>
                <a:t> </a:t>
              </a:r>
              <a:endParaRPr lang="zh-CN" altLang="en-US"/>
            </a:p>
          </p:txBody>
        </p:sp>
        <p:sp>
          <p:nvSpPr>
            <p:cNvPr id="3098" name="Text Box 54"/>
            <p:cNvSpPr txBox="1">
              <a:spLocks noChangeArrowheads="1"/>
            </p:cNvSpPr>
            <p:nvPr/>
          </p:nvSpPr>
          <p:spPr bwMode="auto">
            <a:xfrm>
              <a:off x="3827" y="2347"/>
              <a:ext cx="426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800" b="1"/>
                <a:t>校运动会</a:t>
              </a:r>
              <a:r>
                <a:rPr lang="zh-CN" altLang="en-US"/>
                <a:t> </a:t>
              </a:r>
              <a:endParaRPr lang="zh-CN" altLang="en-US"/>
            </a:p>
          </p:txBody>
        </p:sp>
        <p:pic>
          <p:nvPicPr>
            <p:cNvPr id="3099" name="Picture 55" descr="郭一琪演出照片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22" y="2552"/>
              <a:ext cx="1065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0" name="Picture 56" descr="B378B1663CB996BED048580BEDA8F489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22" y="2556"/>
              <a:ext cx="1065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1" name="Text Box 57"/>
            <p:cNvSpPr txBox="1">
              <a:spLocks noChangeArrowheads="1"/>
            </p:cNvSpPr>
            <p:nvPr/>
          </p:nvSpPr>
          <p:spPr bwMode="auto">
            <a:xfrm>
              <a:off x="2722" y="3125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800" b="1"/>
                <a:t>区艺术节演出</a:t>
              </a:r>
              <a:r>
                <a:rPr lang="zh-CN" altLang="en-US"/>
                <a:t> </a:t>
              </a:r>
              <a:endParaRPr lang="zh-CN" altLang="en-US"/>
            </a:p>
          </p:txBody>
        </p:sp>
        <p:sp>
          <p:nvSpPr>
            <p:cNvPr id="3102" name="Text Box 59"/>
            <p:cNvSpPr txBox="1">
              <a:spLocks noChangeArrowheads="1"/>
            </p:cNvSpPr>
            <p:nvPr/>
          </p:nvSpPr>
          <p:spPr bwMode="auto">
            <a:xfrm>
              <a:off x="3780" y="3129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800" b="1"/>
                <a:t>区艺术节演出</a:t>
              </a:r>
              <a:r>
                <a:rPr lang="zh-CN" altLang="en-US"/>
                <a:t> </a:t>
              </a:r>
              <a:endParaRPr lang="zh-CN" altLang="en-US"/>
            </a:p>
          </p:txBody>
        </p:sp>
      </p:grpSp>
      <p:pic>
        <p:nvPicPr>
          <p:cNvPr id="3080" name="Picture 6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5913" y="6078538"/>
            <a:ext cx="1800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3" descr="BDFA9E819D53CF0C7B8945BA7D76D117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5913" y="4772025"/>
            <a:ext cx="1800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65"/>
          <p:cNvSpPr txBox="1">
            <a:spLocks noChangeArrowheads="1"/>
          </p:cNvSpPr>
          <p:nvPr/>
        </p:nvSpPr>
        <p:spPr bwMode="auto">
          <a:xfrm>
            <a:off x="900113" y="7023100"/>
            <a:ext cx="76517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" b="1"/>
              <a:t>荣誉墙一角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083" name="Text Box 66"/>
          <p:cNvSpPr txBox="1">
            <a:spLocks noChangeArrowheads="1"/>
          </p:cNvSpPr>
          <p:nvPr/>
        </p:nvSpPr>
        <p:spPr bwMode="auto">
          <a:xfrm>
            <a:off x="900113" y="5700713"/>
            <a:ext cx="76517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" b="1"/>
              <a:t>荣誉墙一角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084" name="Text Box 67"/>
          <p:cNvSpPr txBox="1">
            <a:spLocks noChangeArrowheads="1"/>
          </p:cNvSpPr>
          <p:nvPr/>
        </p:nvSpPr>
        <p:spPr bwMode="auto">
          <a:xfrm>
            <a:off x="855663" y="8266113"/>
            <a:ext cx="76517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" b="1"/>
              <a:t>高考成绩展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1492250" y="9532790"/>
            <a:ext cx="475234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1400" b="1" dirty="0">
                <a:latin typeface="黑体" panose="02010609060101010101" pitchFamily="2" charset="-122"/>
                <a:ea typeface="黑体" panose="02010609060101010101" pitchFamily="2" charset="-122"/>
              </a:rPr>
              <a:t>学校地址：唐山市丰润区平安路</a:t>
            </a:r>
            <a:r>
              <a:rPr lang="en-US" altLang="zh-CN" sz="1400" b="1" dirty="0">
                <a:latin typeface="黑体" panose="02010609060101010101" pitchFamily="2" charset="-122"/>
                <a:ea typeface="黑体" panose="02010609060101010101" pitchFamily="2" charset="-122"/>
              </a:rPr>
              <a:t>28</a:t>
            </a:r>
            <a:r>
              <a:rPr lang="zh-CN" altLang="en-US" sz="1400" b="1" dirty="0">
                <a:latin typeface="黑体" panose="02010609060101010101" pitchFamily="2" charset="-122"/>
                <a:ea typeface="黑体" panose="02010609060101010101" pitchFamily="2" charset="-122"/>
              </a:rPr>
              <a:t>号（区政府北行</a:t>
            </a:r>
            <a:r>
              <a:rPr lang="en-US" altLang="zh-CN" sz="1400" b="1" dirty="0"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r>
              <a:rPr lang="en-US" altLang="zh-CN" sz="1400" b="1" dirty="0">
                <a:latin typeface="黑体" panose="02010609060101010101" pitchFamily="2" charset="-122"/>
                <a:ea typeface="黑体" panose="02010609060101010101" pitchFamily="2" charset="-122"/>
              </a:rPr>
              <a:t>00</a:t>
            </a:r>
            <a:r>
              <a:rPr lang="zh-CN" altLang="en-US" sz="1400" b="1" dirty="0">
                <a:latin typeface="黑体" panose="02010609060101010101" pitchFamily="2" charset="-122"/>
                <a:ea typeface="黑体" panose="02010609060101010101" pitchFamily="2" charset="-122"/>
              </a:rPr>
              <a:t>米）</a:t>
            </a:r>
            <a:endParaRPr lang="zh-CN" altLang="en-US" sz="1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1400" b="1" dirty="0">
                <a:latin typeface="黑体" panose="02010609060101010101" pitchFamily="2" charset="-122"/>
                <a:ea typeface="黑体" panose="02010609060101010101" pitchFamily="2" charset="-122"/>
              </a:rPr>
              <a:t>联</a:t>
            </a:r>
            <a:r>
              <a:rPr lang="zh-CN" altLang="en-US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系方</a:t>
            </a:r>
            <a:r>
              <a:rPr lang="zh-CN" altLang="en-US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式：</a:t>
            </a:r>
            <a:r>
              <a:rPr lang="en-US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03153137890</a:t>
            </a:r>
            <a:endParaRPr lang="en-US" sz="1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1cf0eb34-6986-4bd8-a38c-85112e08fc61"/>
  <p:tag name="COMMONDATA" val="eyJoZGlkIjoiNThlZWFiMGI0NWNhYTk2NDBlZTFiNjU3ZjBmNmJkZjcifQ=="/>
  <p:tag name="commondata" val="eyJoZGlkIjoiZjYxOTRkZmFhOGRkM2NlMzcwYWI1NTFlNTVjODBkMWY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WPS 演示</Application>
  <PresentationFormat>自定义</PresentationFormat>
  <Paragraphs>75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宋体</vt:lpstr>
      <vt:lpstr>Wingdings</vt:lpstr>
      <vt:lpstr>华文隶书</vt:lpstr>
      <vt:lpstr>微软雅黑</vt:lpstr>
      <vt:lpstr>Arial Black</vt:lpstr>
      <vt:lpstr>华文琥珀</vt:lpstr>
      <vt:lpstr>叶根友毛笔行书2.0版</vt:lpstr>
      <vt:lpstr>华文仿宋</vt:lpstr>
      <vt:lpstr>仿宋_GB2312</vt:lpstr>
      <vt:lpstr>黑体</vt:lpstr>
      <vt:lpstr>仿宋</vt:lpstr>
      <vt:lpstr>默认设计模板</vt:lpstr>
      <vt:lpstr> No.62 Senior High School in Tang Shan 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唐山市第六十二中学 Tangshan 62 middle school</dc:title>
  <dc:creator>USER</dc:creator>
  <cp:lastModifiedBy>漫步云端</cp:lastModifiedBy>
  <cp:revision>60</cp:revision>
  <dcterms:created xsi:type="dcterms:W3CDTF">2016-06-18T01:01:00Z</dcterms:created>
  <dcterms:modified xsi:type="dcterms:W3CDTF">2024-11-20T10:26:50Z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1E8BCB780D2946048E6B9F0B8FB2188A_13</vt:lpwstr>
  </property>
  <property fmtid="{D5CDD505-2E9C-101B-9397-08002B2CF9AE}" pid="3" name="KSOProductBuildVer">
    <vt:lpwstr>2052-12.1.0.18912</vt:lpwstr>
  </property>
</Properties>
</file>